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0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3.jpeg" /><Relationship Id="rId5" Type="http://schemas.openxmlformats.org/officeDocument/2006/relationships/image" Target="../media/image32.jpeg" /><Relationship Id="rId4" Type="http://schemas.openxmlformats.org/officeDocument/2006/relationships/image" Target="../media/image31.jpeg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37.jpeg" /><Relationship Id="rId5" Type="http://schemas.openxmlformats.org/officeDocument/2006/relationships/image" Target="../media/image36.jpeg" /><Relationship Id="rId4" Type="http://schemas.openxmlformats.org/officeDocument/2006/relationships/image" Target="../media/image19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AF53-196D-7948-8F9B-613785F8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2064544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6">
                    <a:lumMod val="50000"/>
                  </a:schemeClr>
                </a:solidFill>
              </a:rPr>
              <a:t>அலகு – 2 </a:t>
            </a:r>
            <a:r>
              <a:rPr lang="en-GB"/>
              <a:t>.மரபு – பாறை ஓவியங்கள் முதல் நவீன ஓவியங்கள் வரை – சிற்பக்கலை </a:t>
            </a:r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741CA8-84A6-784C-865E-65E4835E5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199" y="2750344"/>
            <a:ext cx="4668199" cy="388501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9F587EA7-D6EA-F949-A967-856BD349E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602" y="2750344"/>
            <a:ext cx="4958710" cy="38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49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B4480-AB8F-6B43-B2C0-892895EB5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991" y="303609"/>
            <a:ext cx="5647134" cy="6554391"/>
          </a:xfrm>
        </p:spPr>
        <p:txBody>
          <a:bodyPr/>
          <a:lstStyle/>
          <a:p>
            <a:r>
              <a:rPr lang="en-GB" b="1"/>
              <a:t>மரம் சார் கைவினைப் பொருட்கள்:</a:t>
            </a:r>
          </a:p>
          <a:p>
            <a:pPr marL="0" indent="0">
              <a:buNone/>
            </a:pPr>
            <a:r>
              <a:rPr lang="en-GB">
                <a:solidFill>
                  <a:schemeClr val="accent6">
                    <a:lumMod val="50000"/>
                  </a:schemeClr>
                </a:solidFill>
              </a:rPr>
              <a:t>மூங்கில் கொண்டு செய்யப்படுபவை: </a:t>
            </a:r>
            <a:r>
              <a:rPr lang="en-GB"/>
              <a:t>மட்டக்கூடை, தட்டுக்கூடை, முறம், ஏணி, சதுரத்தட்டி, கூரைத் தட்டி, பழக்கூடை, பூக்கூடை, கட்டில், புல்லாங்குழல், புட்டுக்குழாய், துடைப்பம்.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solidFill>
                  <a:schemeClr val="accent6">
                    <a:lumMod val="50000"/>
                  </a:schemeClr>
                </a:solidFill>
              </a:rPr>
              <a:t>பனைமரத்திலிருந்து செய்யப்படுபவை:</a:t>
            </a:r>
          </a:p>
          <a:p>
            <a:pPr marL="0" indent="0">
              <a:buNone/>
            </a:pPr>
            <a:r>
              <a:rPr lang="en-GB"/>
              <a:t>கிலுகிலுப்பை, பொம்மைகள், கூடை, விசிறி, ஒலைப்பாய், கயிறு.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GB" b="1"/>
              <a:t>புல், கொடி சார் கைவினைப்பொருட்கள்</a:t>
            </a:r>
          </a:p>
          <a:p>
            <a:pPr marL="0" indent="0">
              <a:buNone/>
            </a:pPr>
            <a:r>
              <a:rPr lang="en-GB">
                <a:solidFill>
                  <a:schemeClr val="accent6">
                    <a:lumMod val="50000"/>
                  </a:schemeClr>
                </a:solidFill>
              </a:rPr>
              <a:t>பிரம்பு: </a:t>
            </a:r>
            <a:r>
              <a:rPr lang="en-GB"/>
              <a:t>கட்டில், ஊஞ்சல், நாற்காலி, மேசை, பூக்கூடை, பழக்கூடை, இடியாப்பத்தட்டு, வெற்றிலைப்பெட்டி.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29F47B4-4A5E-BE40-9FC0-040D1E319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2" y="321468"/>
            <a:ext cx="4661297" cy="598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9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3CED7-8922-CD44-8572-ABE66014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4375" y="857965"/>
            <a:ext cx="7111603" cy="696515"/>
          </a:xfrm>
        </p:spPr>
        <p:txBody>
          <a:bodyPr/>
          <a:lstStyle/>
          <a:p>
            <a:r>
              <a:rPr lang="en-GB">
                <a:solidFill>
                  <a:schemeClr val="accent6">
                    <a:lumMod val="50000"/>
                  </a:schemeClr>
                </a:solidFill>
              </a:rPr>
              <a:t>கோரை புல்லில் இருந்து செய்யப்படுபவை:</a:t>
            </a:r>
          </a:p>
          <a:p>
            <a:endParaRPr lang="en-GB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508AA19-2B3E-6849-997F-597458673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202515"/>
              </p:ext>
            </p:extLst>
          </p:nvPr>
        </p:nvGraphicFramePr>
        <p:xfrm>
          <a:off x="4210844" y="1554480"/>
          <a:ext cx="5418666" cy="32004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5342310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978587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குழந்தைகளைப் படுக்கவைக்க பயன்படுவது 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தடுக்குப்பாய்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950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உணவு பந்தியில் பயன்படுத்துவது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பந்திப்பாய்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292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படுத்து உறங்க பயன்படுத்துவது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திண்ணைப் பாய்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3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திருமணத்தில் பரிசாக வழங்குவது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பட்டுப்பாய்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54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இசுலாமியர் தொழுகைக்கு பயன்படுத்துவது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தொழுகைப் பாய்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788267"/>
                  </a:ext>
                </a:extLst>
              </a:tr>
            </a:tbl>
          </a:graphicData>
        </a:graphic>
      </p:graphicFrame>
      <p:pic>
        <p:nvPicPr>
          <p:cNvPr id="5" name="Picture 5">
            <a:extLst>
              <a:ext uri="{FF2B5EF4-FFF2-40B4-BE49-F238E27FC236}">
                <a16:creationId xmlns:a16="http://schemas.microsoft.com/office/drawing/2014/main" id="{3280C0C4-5564-7041-922C-269916F1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925" y="3930491"/>
            <a:ext cx="2868247" cy="274605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EB5531A-C91C-1A42-A238-E6FC2EFAA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706" y="517923"/>
            <a:ext cx="1971013" cy="305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6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31E2D-254D-1E43-9567-CCADE693A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397" y="285750"/>
            <a:ext cx="9601200" cy="55637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b="1"/>
              <a:t>பொம்மைகள்</a:t>
            </a:r>
          </a:p>
          <a:p>
            <a:pPr marL="0" indent="0">
              <a:buNone/>
            </a:pPr>
            <a:r>
              <a:rPr lang="en-GB" sz="3200"/>
              <a:t>குழந்தைகளின்  மகிழ்ச்சியான சூழலில் மன வளர்ச்சியை மேம்படுத்த  பொம்மைகள் உதவுகின்றன.</a:t>
            </a:r>
          </a:p>
          <a:p>
            <a:pPr marL="0" indent="0">
              <a:buNone/>
            </a:pPr>
            <a:r>
              <a:rPr lang="en-GB" sz="3200" b="1"/>
              <a:t>மரபுசார்</a:t>
            </a:r>
            <a:r>
              <a:rPr lang="en-GB" sz="3200"/>
              <a:t> </a:t>
            </a:r>
            <a:r>
              <a:rPr lang="en-GB" sz="3200" b="1"/>
              <a:t>பொம்மைகள்</a:t>
            </a:r>
          </a:p>
          <a:p>
            <a:pPr marL="514350" indent="-514350">
              <a:buAutoNum type="arabicPeriod"/>
            </a:pPr>
            <a:r>
              <a:rPr lang="en-GB" sz="3200"/>
              <a:t>சுடுமண் பொம்மைகள்</a:t>
            </a:r>
          </a:p>
          <a:p>
            <a:pPr marL="514350" indent="-514350">
              <a:buAutoNum type="arabicPeriod"/>
            </a:pPr>
            <a:r>
              <a:rPr lang="en-GB" sz="3200"/>
              <a:t>மரப்பாச்சி பொம்மை</a:t>
            </a:r>
          </a:p>
          <a:p>
            <a:pPr marL="514350" indent="-514350">
              <a:buAutoNum type="arabicPeriod"/>
            </a:pPr>
            <a:r>
              <a:rPr lang="en-GB" sz="3200"/>
              <a:t>தஞ்சாவூர் தலையாட்டி பொம்மைகள்</a:t>
            </a:r>
          </a:p>
          <a:p>
            <a:pPr marL="514350" indent="-514350">
              <a:buAutoNum type="arabicPeriod"/>
            </a:pPr>
            <a:r>
              <a:rPr lang="en-GB" sz="3200"/>
              <a:t>களிமண் பொம்மைகள்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20372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2004E-DF9B-6E43-A858-116B1845D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678" y="169665"/>
            <a:ext cx="6040041" cy="668833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/>
          </a:p>
          <a:p>
            <a:r>
              <a:rPr lang="en-GB" sz="2600" b="1"/>
              <a:t>மரப்பாச்சி பொம்மை</a:t>
            </a:r>
          </a:p>
          <a:p>
            <a:pPr marL="0" indent="0">
              <a:buNone/>
            </a:pPr>
            <a:r>
              <a:rPr lang="en-GB"/>
              <a:t> குழந்தைகள் விளையாட மரத்தால் செய்யப்படுகின்ற மர பொம்மையாகும். </a:t>
            </a:r>
          </a:p>
          <a:p>
            <a:pPr marL="0" indent="0">
              <a:buNone/>
            </a:pPr>
            <a:r>
              <a:rPr lang="en-GB"/>
              <a:t>செஞ்சந்தன மரம், முள்ளிலவு மரம், ஊசியிலை மரம் போன்றவற்றால் செய்யப்படும.</a:t>
            </a:r>
          </a:p>
          <a:p>
            <a:pPr marL="0" indent="0">
              <a:buNone/>
            </a:pPr>
            <a:r>
              <a:rPr lang="en-GB"/>
              <a:t> பாரம்பரிய மரப்பாச்சி பொம்மைகள் பொதுவாக ஆண் மற்றும் பெண் வடிவில் ஜோடிகளாக செய்யப்பட்ட பொம்மைகள் ஆகும்.</a:t>
            </a:r>
          </a:p>
          <a:p>
            <a:pPr marL="0" indent="0">
              <a:buNone/>
            </a:pPr>
            <a:endParaRPr lang="en-GB"/>
          </a:p>
          <a:p>
            <a:r>
              <a:rPr lang="en-GB" sz="2600" b="1"/>
              <a:t>களிமண் பொம்மைகள்</a:t>
            </a:r>
          </a:p>
          <a:p>
            <a:pPr marL="0" indent="0">
              <a:buNone/>
            </a:pPr>
            <a:r>
              <a:rPr lang="en-GB" sz="2200"/>
              <a:t>இந்தியாவில் நவராத்திரி நிகழ்வில் பயன்படும் பொம்மைகளாகும்.</a:t>
            </a:r>
          </a:p>
          <a:p>
            <a:pPr marL="0" indent="0">
              <a:buNone/>
            </a:pPr>
            <a:r>
              <a:rPr lang="en-GB"/>
              <a:t>கொலுவில் கடவுள் சிலைகளுடன், மனிதனின் அன்றாட வாழ்க்கையில் நடக்கும் சம்பவங்களை சித்தரிக்கும் பொம்மைகளும் இடம் பெறுகின்றன.</a:t>
            </a:r>
          </a:p>
          <a:p>
            <a:pPr marL="0" indent="0">
              <a:buNone/>
            </a:pPr>
            <a:r>
              <a:rPr lang="en-GB"/>
              <a:t>புராணங்களைச் சித்தரிக்கும் பொம்மைகள், தேரோட்டம், கடவுளர்களின் ஊர்வலம், அணிவகுப்பு, திருமண நிகழ்ச்சிகளைக் குறிக்கும் பொம்மைகள், சிறிய அளவிலான சமையலறை சொப்பு சாமான்கள், விலங்குகள், மரங்கள் மற்றும் பறவைகள் பொம்மைகளும் இடம் பெறுகின்றன.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 </a:t>
            </a:r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4FCCDA7-E832-4C4C-9EA8-0E2BC49BD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398" y="638645"/>
            <a:ext cx="2765823" cy="351306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8B86CFCE-163D-A246-8D09-A02A7D9E3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13" y="4151709"/>
            <a:ext cx="4018359" cy="270629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A8ECC5C-8DC0-C042-9686-9FE9FB475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121112" y="638645"/>
            <a:ext cx="2050286" cy="351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67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C61BE-7009-AC4B-A781-72E65E2AE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292" y="421225"/>
            <a:ext cx="7936706" cy="6679406"/>
          </a:xfrm>
        </p:spPr>
        <p:txBody>
          <a:bodyPr anchor="t"/>
          <a:lstStyle/>
          <a:p>
            <a:pPr algn="ctr"/>
            <a:br>
              <a:rPr lang="en-GB" b="1"/>
            </a:br>
            <a:br>
              <a:rPr lang="en-GB" b="1"/>
            </a:br>
            <a:r>
              <a:rPr lang="en-GB"/>
              <a:t>தஞ்சாவூர் பொம்மைகள்</a:t>
            </a:r>
            <a:br>
              <a:rPr lang="en-GB"/>
            </a:br>
            <a:br>
              <a:rPr lang="en-GB"/>
            </a:br>
            <a:r>
              <a:rPr lang="en-GB" sz="2800"/>
              <a:t>தமிழகத்தில் புவி சார் குறியீடு பெற்ற ஒரே மரபுசார் பொம்மையாகும்.</a:t>
            </a:r>
            <a:br>
              <a:rPr lang="en-GB" sz="2800"/>
            </a:br>
            <a:br>
              <a:rPr lang="en-GB" sz="2800"/>
            </a:br>
            <a:r>
              <a:rPr lang="en-GB" sz="2800"/>
              <a:t>காவேரி ஆற்றின் களிமண் கொண்டு செய்யப்படுபவை.</a:t>
            </a:r>
            <a:br>
              <a:rPr lang="en-GB" sz="2800"/>
            </a:br>
            <a:br>
              <a:rPr lang="en-GB" sz="2800"/>
            </a:br>
            <a:r>
              <a:rPr lang="en-GB" sz="2800"/>
              <a:t>பொம்மையின் அடிபகுதி கனமாகவும்; மேல்பகுதி இலகுவாகவும் அசையும் வகையில் செய்யப்படுகின்றன.</a:t>
            </a:r>
            <a:endParaRPr lang="en-US" sz="2800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2B49C91-8740-094C-BB46-9C34FFA8D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6" y="0"/>
            <a:ext cx="3303984" cy="6861969"/>
          </a:xfrm>
        </p:spPr>
      </p:pic>
    </p:spTree>
    <p:extLst>
      <p:ext uri="{BB962C8B-B14F-4D97-AF65-F5344CB8AC3E}">
        <p14:creationId xmlns:p14="http://schemas.microsoft.com/office/powerpoint/2010/main" val="3627021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02F2-6B25-6B46-A6CD-F66AA5EA8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485900"/>
          </a:xfrm>
        </p:spPr>
        <p:txBody>
          <a:bodyPr/>
          <a:lstStyle/>
          <a:p>
            <a:pPr algn="ctr"/>
            <a:r>
              <a:rPr lang="en-GB"/>
              <a:t>தேர் செய்யும் கலை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FBA0B-D1BB-5B48-95CE-DEA8CB28C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063" y="935862"/>
            <a:ext cx="6215062" cy="5922138"/>
          </a:xfrm>
        </p:spPr>
        <p:txBody>
          <a:bodyPr>
            <a:normAutofit/>
          </a:bodyPr>
          <a:lstStyle/>
          <a:p>
            <a:r>
              <a:rPr lang="en-GB" sz="2400"/>
              <a:t>மரத் தேர்களின் அடிப்படையில்தான் </a:t>
            </a:r>
            <a:r>
              <a:rPr lang="en-GB" sz="2400" b="1"/>
              <a:t>கற்தேர்கள்</a:t>
            </a:r>
            <a:r>
              <a:rPr lang="en-GB" sz="2400"/>
              <a:t> என்னும் </a:t>
            </a:r>
            <a:r>
              <a:rPr lang="en-GB" sz="2400" b="1"/>
              <a:t>ஒற்றைக்கல் ரதங்கள், </a:t>
            </a:r>
            <a:r>
              <a:rPr lang="en-GB" sz="2400"/>
              <a:t>பல்லவர்களால் மாமல்ல புரத்திலும், பாண்டியர்களால் கழுகு மலையிலும் அமைக்கப்பட்டன.</a:t>
            </a:r>
          </a:p>
          <a:p>
            <a:r>
              <a:rPr lang="en-GB" sz="2400"/>
              <a:t>நெடுந்தேர், பொற்றேர், கொடிஞ்சி நெடுந்தேர், கொடித்தேர், அணிகொள்தேர் என்று பலவகையான பெயர்கள் தேர்களுக்கு இலக்கியங்கள்  குறிப்பிடுகின்றன.</a:t>
            </a:r>
          </a:p>
          <a:p>
            <a:r>
              <a:rPr lang="en-GB" sz="2400"/>
              <a:t>‘கொய்சுவல் புரவி கொடித்தேர்ச் செழிய’ – அகம்.36.</a:t>
            </a:r>
          </a:p>
          <a:p>
            <a:r>
              <a:rPr lang="en-GB" sz="2400"/>
              <a:t>தேர் எவ்வாறு செய்யப்பட்டிருந்தது என்பதைச் சிறுபாணாற்றுப்படை விளக்குகிறது.(சிறுபாண்.252,260)</a:t>
            </a:r>
            <a:endParaRPr lang="en-US" sz="2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53970B4-46A0-6244-ACF6-2BF45A8D3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2" y="882284"/>
            <a:ext cx="2919852" cy="592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87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C636E-AE47-5146-B4B3-32CAE9740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006" y="660797"/>
            <a:ext cx="6629400" cy="7018734"/>
          </a:xfrm>
        </p:spPr>
        <p:txBody>
          <a:bodyPr/>
          <a:lstStyle/>
          <a:p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தேர் சதுரம், அறுகோணம், பதின்கோணம், பன்னிரண்டுகோணம், வட்டம், நீள்வட்டம், நீள் சதுரம், எண்கோணம், முட்டை வடிவம் என ஒன்பது வகைகளில் அமைக்கப்படுகிறது.</a:t>
            </a:r>
          </a:p>
          <a:p>
            <a:pPr marL="0" indent="0">
              <a:buNone/>
            </a:pPr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மானசாரம் என்ற நூல் தேரில் இடம்பெற வேண்டிய உருவங்கள் குறித்து கூறுகிறது.</a:t>
            </a:r>
          </a:p>
          <a:p>
            <a:pPr marL="0" indent="0">
              <a:buNone/>
            </a:pPr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தேர்ப்படை முதலாவது இடத்தில் வைக்கப்பட்டது. போர்களில் தேர் இன்றியமையாத பங்கு வகித்துள்ளது.</a:t>
            </a:r>
            <a:endParaRPr lang="en-US"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DE423BD-49B3-3F42-BD35-CFDA02D93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0"/>
            <a:ext cx="406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8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71141-86F8-FF44-8946-2186CCBAA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60734"/>
            <a:ext cx="9601200" cy="535782"/>
          </a:xfrm>
        </p:spPr>
        <p:txBody>
          <a:bodyPr>
            <a:normAutofit fontScale="90000"/>
          </a:bodyPr>
          <a:lstStyle/>
          <a:p>
            <a:pPr algn="ctr"/>
            <a:r>
              <a:rPr lang="ta-IN"/>
              <a:t>சுடுமண் சிற்பங்கள்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80070-1F53-C140-8164-4C04CCCC9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36" y="1196578"/>
            <a:ext cx="7415212" cy="5028009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/>
              <a:t>சுடுமண் பொம்மை (டெரக்கோட்டா)</a:t>
            </a:r>
          </a:p>
          <a:p>
            <a:r>
              <a:rPr lang="en-GB"/>
              <a:t>சுடுமண்ணால் பாவை செய்யும் வழக்கம் பெருங்கற்காலத்திலே இருந்து தொடர்ந்து வளர்ந்து வந்தது.
 </a:t>
            </a:r>
            <a:r>
              <a:rPr lang="en-GB" sz="2400"/>
              <a:t>சுடுமண் பொம்மைகள் நாட்டுப்புற தெய்வ வழிபாட்டில் குதிரை, யானை, மனிதர்களின் சிலைகளை வேண்டுதலின் அடிப்படையில் வைப்பர்.
இன்று அழகு சார் பொருளாக வணிக வளாகம் மற்றும் வீடுகளில் வைக்கப்படுகின்றன.</a:t>
            </a:r>
          </a:p>
          <a:p>
            <a:r>
              <a:rPr lang="en-GB" sz="2400"/>
              <a:t>இலக்கியங்களில் மண்ணைக் கொண்டு சிற்பம் அமைப்பவர்களை </a:t>
            </a:r>
            <a:r>
              <a:rPr lang="en-GB" sz="2400" b="1"/>
              <a:t>மண்ணீட்டாளர்கள்</a:t>
            </a:r>
            <a:r>
              <a:rPr lang="en-GB" sz="2400"/>
              <a:t> என்று குறிப்பிடுகிறது.</a:t>
            </a:r>
          </a:p>
          <a:p>
            <a:r>
              <a:rPr lang="en-GB" sz="2400"/>
              <a:t>தமிழ்நாட்டில் வரலாற்று சிறப்பு வாய்ந்த காவிரிப்பம்பட்டினம், உறையூர், காஞ்சி, அரிக்கமேடு, கொற்கை, கீழடி போன்ற இடங்களில் சுடுமண் சிற்பங்கள் அகழாய்வுகளில் கிடைத்துள்ளன.</a:t>
            </a:r>
            <a:endParaRPr lang="en-US" sz="240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B525916-F072-5A44-A5A6-51C91CFA8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048" y="1716880"/>
            <a:ext cx="3464719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32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402C0-022B-3C40-B711-5074AB793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87" y="203596"/>
            <a:ext cx="9601200" cy="1100138"/>
          </a:xfrm>
        </p:spPr>
        <p:txBody>
          <a:bodyPr/>
          <a:lstStyle/>
          <a:p>
            <a:pPr algn="ctr"/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நாட்டுப்புற தெய்வங்கள் </a:t>
            </a:r>
            <a:endParaRPr lang="en-US" b="1"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69F0399-5A5C-A043-A104-CE0971381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4495" y="1213842"/>
            <a:ext cx="3836986" cy="553045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658531-F7B8-1640-8D83-E1F9D1120053}"/>
              </a:ext>
            </a:extLst>
          </p:cNvPr>
          <p:cNvSpPr txBox="1"/>
          <p:nvPr/>
        </p:nvSpPr>
        <p:spPr>
          <a:xfrm>
            <a:off x="1207293" y="1123950"/>
            <a:ext cx="543639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 நாட்டுப்புற தெய்வங்களை நாட்டார் தெய்வங்கள் என்றும், சிறு தெய்வங்கள் என்று குறிப்பிடப்படுகிறது.</a:t>
            </a:r>
          </a:p>
          <a:p>
            <a:pPr algn="l"/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algn="l"/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இயற்கை வழிபாடு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ஆவியுலக வழிபாடு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குலக்குறி வழிபாடு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புனிதப்போலிப் பொருள் வழிபாடு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முன்னோர் வழிபாடு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சிறு தெய்வ வழிபாடு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பெருந்தெய்வ வழிபாடு</a:t>
            </a:r>
          </a:p>
          <a:p>
            <a:pPr algn="l"/>
            <a:endParaRPr lang="en-US"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21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06AADDC1-FD85-0347-95CE-37A933DA7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046" y="432593"/>
            <a:ext cx="5284392" cy="599678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236116-A275-D844-8399-7ECA8AE98327}"/>
              </a:ext>
            </a:extLst>
          </p:cNvPr>
          <p:cNvSpPr txBox="1"/>
          <p:nvPr/>
        </p:nvSpPr>
        <p:spPr>
          <a:xfrm>
            <a:off x="6488311" y="432593"/>
            <a:ext cx="537924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b="1">
                <a:solidFill>
                  <a:schemeClr val="accent6">
                    <a:lumMod val="50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நாட்டுப்புற தெய்வங்கள் வகைபாடு</a:t>
            </a:r>
            <a:endParaRPr lang="en-GB" sz="2000">
              <a:solidFill>
                <a:schemeClr val="accent6">
                  <a:lumMod val="50000"/>
                </a:schemeClr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algn="l"/>
            <a:endParaRPr lang="en-GB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algn="l"/>
            <a:endParaRPr lang="en-GB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ஊர்த் தெய்வங்கள், </a:t>
            </a:r>
          </a:p>
          <a:p>
            <a:pPr algn="l"/>
            <a:endParaRPr lang="en-GB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பொதுத் தெய்வங்கள்,</a:t>
            </a:r>
          </a:p>
          <a:p>
            <a:pPr algn="l"/>
            <a:endParaRPr lang="en-GB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இனத்தெய்வங்கள்,</a:t>
            </a:r>
          </a:p>
          <a:p>
            <a:pPr algn="l"/>
            <a:endParaRPr lang="en-GB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குலதெய்வங்கள், </a:t>
            </a:r>
          </a:p>
          <a:p>
            <a:pPr algn="l"/>
            <a:endParaRPr lang="en-GB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வீட்டுத் தெய்வங்கள், </a:t>
            </a:r>
          </a:p>
          <a:p>
            <a:pPr algn="l"/>
            <a:endParaRPr lang="en-GB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பத்தினித் தெய்வங்கள், </a:t>
            </a:r>
          </a:p>
          <a:p>
            <a:pPr algn="l"/>
            <a:endParaRPr lang="en-GB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காவல் தெய்வங்கள்</a:t>
            </a:r>
          </a:p>
          <a:p>
            <a:pPr algn="l"/>
            <a:endParaRPr lang="en-GB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எல்லைத் தெய்வங்கள் </a:t>
            </a:r>
            <a:endParaRPr lang="en-US" b="1"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9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6E3F-5A7E-2645-910D-51FBC9B54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8675" y="1091938"/>
            <a:ext cx="8361229" cy="1211921"/>
          </a:xfrm>
        </p:spPr>
        <p:txBody>
          <a:bodyPr/>
          <a:lstStyle/>
          <a:p>
            <a:r>
              <a:rPr lang="en-GB"/>
              <a:t>பாறை ஓவியம்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8AA653-EE7D-7C48-BC68-2C791B34E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2428875"/>
            <a:ext cx="9715500" cy="3337187"/>
          </a:xfrm>
        </p:spPr>
        <p:txBody>
          <a:bodyPr anchor="t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/>
              <a:t>வாழ்விடங்களில் காணப்படும் தொன்மையான பண்பாட்டுத் தடயங்களில் பாறை ஓவியங்களும் ஒன்றாகும்.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/>
              <a:t>முதன் முதலில் பாறை ஓவியத்தை உலகிற்கு அறிமுகப்படுத்தியவர் </a:t>
            </a:r>
            <a:r>
              <a:rPr lang="en-GB" b="1"/>
              <a:t>சர்</a:t>
            </a:r>
            <a:r>
              <a:rPr lang="en-GB"/>
              <a:t> </a:t>
            </a:r>
            <a:r>
              <a:rPr lang="en-GB" b="1"/>
              <a:t>ஜான்</a:t>
            </a:r>
            <a:r>
              <a:rPr lang="en-GB"/>
              <a:t> </a:t>
            </a:r>
            <a:r>
              <a:rPr lang="en-GB" b="1"/>
              <a:t>கிரை</a:t>
            </a:r>
            <a:r>
              <a:rPr lang="en-GB"/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/>
              <a:t>உலகின் மிகத் தொன்மையான குகை ஓவியங்கள் அல்டமிரா (ஸ்பெயின்) எனும் இடத்தில் உள்ளது.காலம் 30,000ஆண்டுகள் என குறிப்பிடப்படுகிறது.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3EB4-288B-0D44-BF30-ABBB06A03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507" y="0"/>
            <a:ext cx="9601200" cy="1485900"/>
          </a:xfrm>
        </p:spPr>
        <p:txBody>
          <a:bodyPr/>
          <a:lstStyle/>
          <a:p>
            <a:pPr algn="ctr"/>
            <a:r>
              <a:rPr lang="en-GB" b="1"/>
              <a:t>திருவள்ளுவர் சிலை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F0FAD1F-E56D-D74F-AB51-2DCC1DAE0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5558" y="1"/>
            <a:ext cx="3067996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DACF97-D44C-F445-AD86-BA2E79F661F9}"/>
              </a:ext>
            </a:extLst>
          </p:cNvPr>
          <p:cNvSpPr txBox="1"/>
          <p:nvPr/>
        </p:nvSpPr>
        <p:spPr>
          <a:xfrm>
            <a:off x="4503713" y="1632346"/>
            <a:ext cx="71477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திருக்குறள் எழுதிய திருவள்ளுவருக்கு தமிழ்நாடு அரசு குமரிக் கடலில், கடல் நடுவே, நீர் மட்டத்திலிருந்து 30 அடி உயரமுள்ள பாறை மீது அமைத்த 133 அடி உயரச் சிலை ஆகும்.</a:t>
            </a:r>
          </a:p>
          <a:p>
            <a:pPr algn="l"/>
            <a:endParaRPr lang="en-GB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சிலையின் உருவாக்கம் – 3 டன் முதல் 8 டன் வரை எடையுள்ள 3681 கருங்கற்களைக் கொண்டு நிறுவப்பட்டுள்ளது.</a:t>
            </a:r>
          </a:p>
          <a:p>
            <a:pPr algn="l"/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சிலையின் மொத்த எடை – 7,000 டன்</a:t>
            </a:r>
          </a:p>
          <a:p>
            <a:pPr algn="l"/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உப்புக் காற்றிலிருந்து சிலையைப் பாதுகாக்க எப்போசைட் என்ற ரசாயனக் கலவை நான்காண்டுகளுக்கு ஒருமுறை பூசப்படுகிறது.</a:t>
            </a:r>
          </a:p>
          <a:p>
            <a:pPr algn="l"/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algn="l"/>
            <a:endParaRPr lang="en-US"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98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5A174-A4F7-3E4F-AC8E-96D84915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428" y="285750"/>
            <a:ext cx="4625579" cy="767953"/>
          </a:xfrm>
        </p:spPr>
        <p:txBody>
          <a:bodyPr/>
          <a:lstStyle/>
          <a:p>
            <a:pPr algn="ctr"/>
            <a:r>
              <a:rPr lang="en-GB" b="1"/>
              <a:t>இசைக்கருவிகள்</a:t>
            </a: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4C5200D-7093-464F-9A84-DD808F3B5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50" y="414337"/>
            <a:ext cx="4625579" cy="60293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C2209B-A91F-5944-B062-A671BE523D0A}"/>
              </a:ext>
            </a:extLst>
          </p:cNvPr>
          <p:cNvSpPr txBox="1"/>
          <p:nvPr/>
        </p:nvSpPr>
        <p:spPr>
          <a:xfrm>
            <a:off x="1139427" y="1053702"/>
            <a:ext cx="54149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இசைப்பாடல்களை செந்துறை என குறிப்பிடப்படுகிறது.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கலிபாவும், பரிபாடலும் இசைப்பாடல் என பேராசிரியர் உரையில் குறிப்பிடுகிறார். (தொல்.பொருள் செய்யுள் 242 உரை)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இசைக் கலை சார்ந்த மகேந்திரவர்ம பல்லவன் கால கல்வெட்டு </a:t>
            </a:r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குடுமியாமலைச் சாசனம்.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இசைக் கருவிகளின் வகைகள்:</a:t>
            </a:r>
          </a:p>
          <a:p>
            <a:pPr algn="l"/>
            <a:b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1.</a:t>
            </a:r>
            <a:r>
              <a:rPr lang="en-GB" b="1"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தோல் கருவி</a:t>
            </a:r>
            <a:br>
              <a:rPr lang="en-GB"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2. துளைக்கருவி</a:t>
            </a:r>
            <a:br>
              <a:rPr lang="en-GB"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3. நரம்புக் கருவி</a:t>
            </a:r>
            <a:br>
              <a:rPr lang="en-GB"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GB">
                <a:latin typeface="Latha" panose="020B0604020202020204" pitchFamily="34" charset="0"/>
                <a:cs typeface="Latha" panose="020B0604020202020204" pitchFamily="34" charset="0"/>
              </a:rPr>
              <a:t>4. கஞ்சக் கருவி</a:t>
            </a:r>
            <a:br>
              <a:rPr lang="en-GB">
                <a:latin typeface="Latha" panose="020B0604020202020204" pitchFamily="34" charset="0"/>
                <a:cs typeface="Latha" panose="020B0604020202020204" pitchFamily="34" charset="0"/>
              </a:rPr>
            </a:br>
            <a:endParaRPr lang="en-GB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1"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29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782C-388D-A64A-9495-30179387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290" y="202849"/>
            <a:ext cx="8290322" cy="5268516"/>
          </a:xfrm>
        </p:spPr>
        <p:txBody>
          <a:bodyPr>
            <a:normAutofit/>
          </a:bodyPr>
          <a:lstStyle/>
          <a:p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தோல் கருவிகள்: </a:t>
            </a:r>
            <a:r>
              <a:rPr lang="en-GB" sz="2000">
                <a:latin typeface="Latha" panose="020B0604020202020204" pitchFamily="34" charset="0"/>
                <a:cs typeface="Latha" panose="020B0604020202020204" pitchFamily="34" charset="0"/>
              </a:rPr>
              <a:t>பேரிகை, இடக்கை, உடுக்கை, மத்தளம், சல்லிகை, கரடிகை, திமிலை, குடமுழா, தமருகம், தண்ணுமை, தடாரி, அந்தரி, முழவு, முரசு, சிறுபறை, அடக்கம்,நாழிகைப்பறை, துடி, பெரும்பறை.</a:t>
            </a:r>
            <a:br>
              <a:rPr lang="en-GB" sz="2000">
                <a:latin typeface="Latha" panose="020B0604020202020204" pitchFamily="34" charset="0"/>
                <a:cs typeface="Latha" panose="020B0604020202020204" pitchFamily="34" charset="0"/>
              </a:rPr>
            </a:br>
            <a:br>
              <a:rPr lang="en-GB" sz="2000"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துளைக் கருவிகள் :</a:t>
            </a:r>
            <a:r>
              <a:rPr lang="en-GB" sz="2000">
                <a:latin typeface="Latha" panose="020B0604020202020204" pitchFamily="34" charset="0"/>
                <a:cs typeface="Latha" panose="020B0604020202020204" pitchFamily="34" charset="0"/>
              </a:rPr>
              <a:t> புல்லாங்குழல், நாதசுரம், முகவீணை, மகுடி,தாரை, கொம்பு, எக்காளை முதலியன.</a:t>
            </a:r>
            <a:br>
              <a:rPr lang="en-GB" sz="2000">
                <a:latin typeface="Latha" panose="020B0604020202020204" pitchFamily="34" charset="0"/>
                <a:cs typeface="Latha" panose="020B0604020202020204" pitchFamily="34" charset="0"/>
              </a:rPr>
            </a:br>
            <a:br>
              <a:rPr lang="en-GB" sz="2000"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நரம்புக் கருவிகள் : </a:t>
            </a:r>
            <a:r>
              <a:rPr lang="en-GB" sz="2000">
                <a:latin typeface="Latha" panose="020B0604020202020204" pitchFamily="34" charset="0"/>
                <a:cs typeface="Latha" panose="020B0604020202020204" pitchFamily="34" charset="0"/>
              </a:rPr>
              <a:t>மரத்தினால் செய்யப்பட்டு நரம்புகள் அல்லது கம்பிகள் பூட்டப்பட்டவை. யாழ், வீணை, தம்புரா, கோட்டு வாத்தியம், பிடில் முதலிய நரம்புக் கருவிகளாகும்.</a:t>
            </a:r>
            <a:br>
              <a:rPr lang="en-GB" sz="2000">
                <a:latin typeface="Latha" panose="020B0604020202020204" pitchFamily="34" charset="0"/>
                <a:cs typeface="Latha" panose="020B0604020202020204" pitchFamily="34" charset="0"/>
              </a:rPr>
            </a:br>
            <a:br>
              <a:rPr lang="en-GB" sz="2000">
                <a:latin typeface="Latha" panose="020B0604020202020204" pitchFamily="34" charset="0"/>
                <a:cs typeface="Latha" panose="020B0604020202020204" pitchFamily="34" charset="0"/>
              </a:rPr>
            </a:br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கஞ்சக் கருவிகள்</a:t>
            </a:r>
            <a:r>
              <a:rPr lang="en-GB" sz="2000">
                <a:latin typeface="Latha" panose="020B0604020202020204" pitchFamily="34" charset="0"/>
                <a:cs typeface="Latha" panose="020B0604020202020204" pitchFamily="34" charset="0"/>
              </a:rPr>
              <a:t> :  வெண்கலத்தால் செய்யப் படுவன. தாளம், குண்டுதாளம், பிரமதாளம், ஜாலர் முதலியன.</a:t>
            </a:r>
            <a:endParaRPr lang="en-US" sz="2000"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FB95AD0-867C-C64C-876F-F1D56ADE8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612" y="4545875"/>
            <a:ext cx="2760262" cy="219517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AA9C2D3-A45D-0845-8ED1-FC605ED33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612" y="2548038"/>
            <a:ext cx="2764812" cy="175175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6E23967-16B6-CB43-B706-D5D264C9F2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2141" y="202849"/>
            <a:ext cx="2764813" cy="2070941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EBB98FC8-0E68-EC47-BA7D-098D6F5BF1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081" y="4686299"/>
            <a:ext cx="2369879" cy="1886547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C637170-A417-514E-B17D-FF4E9350C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897" y="4778495"/>
            <a:ext cx="2756957" cy="188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731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43D82-0CDA-124A-835B-824A02442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20" y="339329"/>
            <a:ext cx="10647759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400" b="1">
                <a:solidFill>
                  <a:srgbClr val="7030A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இலக்கியங்களில் இசைக்கருவிகள்</a:t>
            </a:r>
          </a:p>
          <a:p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நல்லியாழ் மருப்பின் மெல்ல வாங்கிப் பாணன் சூடான் பாடினி அணியாள்-</a:t>
            </a:r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புறநானூறு</a:t>
            </a:r>
          </a:p>
          <a:p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கலைஉணக் கிழிந்த முழவுமருள் பெரும்பழம் </a:t>
            </a:r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புறநானூறு.</a:t>
            </a:r>
          </a:p>
          <a:p>
            <a:r>
              <a:rPr lang="ta-IN" sz="2400" b="1">
                <a:latin typeface="Latha" panose="020B0604020202020204" pitchFamily="34" charset="0"/>
                <a:cs typeface="Latha" panose="020B0604020202020204" pitchFamily="34" charset="0"/>
              </a:rPr>
              <a:t>குழல்வழி நின்றது யாழே, யாழ்வழித் </a:t>
            </a:r>
            <a:endParaRPr lang="en-GB" sz="2400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0" indent="0">
              <a:buNone/>
            </a:pPr>
            <a:r>
              <a:rPr lang="ta-IN" sz="2400" b="1">
                <a:latin typeface="Latha" panose="020B0604020202020204" pitchFamily="34" charset="0"/>
                <a:cs typeface="Latha" panose="020B0604020202020204" pitchFamily="34" charset="0"/>
              </a:rPr>
              <a:t>தண்ணுமை நின்றது தகவே, தண்ணுமைப் </a:t>
            </a:r>
            <a:endParaRPr lang="en-GB" sz="2400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0" indent="0">
              <a:buNone/>
            </a:pPr>
            <a:r>
              <a:rPr lang="ta-IN" sz="2400" b="1">
                <a:latin typeface="Latha" panose="020B0604020202020204" pitchFamily="34" charset="0"/>
                <a:cs typeface="Latha" panose="020B0604020202020204" pitchFamily="34" charset="0"/>
              </a:rPr>
              <a:t>பின்வழி நின்றது முழவே, முழவொடு </a:t>
            </a:r>
            <a:endParaRPr lang="en-GB" sz="2400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pPr marL="0" indent="0">
              <a:buNone/>
            </a:pPr>
            <a:r>
              <a:rPr lang="ta-IN" sz="2400" b="1">
                <a:latin typeface="Latha" panose="020B0604020202020204" pitchFamily="34" charset="0"/>
                <a:cs typeface="Latha" panose="020B0604020202020204" pitchFamily="34" charset="0"/>
              </a:rPr>
              <a:t>கூடி நின்று இசைத்தது ஆமந்திரிகை* </a:t>
            </a:r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சிலம்பு</a:t>
            </a:r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.</a:t>
            </a:r>
            <a:r>
              <a:rPr lang="ta-IN" sz="2400" b="1">
                <a:latin typeface="Latha" panose="020B0604020202020204" pitchFamily="34" charset="0"/>
                <a:cs typeface="Latha" panose="020B0604020202020204" pitchFamily="34" charset="0"/>
              </a:rPr>
              <a:t>(</a:t>
            </a:r>
            <a:r>
              <a:rPr lang="ta-IN" sz="2400" b="1">
                <a:solidFill>
                  <a:schemeClr val="accent6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95-142</a:t>
            </a:r>
            <a:r>
              <a:rPr lang="ta-IN" sz="2400" b="1">
                <a:latin typeface="Latha" panose="020B0604020202020204" pitchFamily="34" charset="0"/>
                <a:cs typeface="Latha" panose="020B0604020202020204" pitchFamily="34" charset="0"/>
              </a:rPr>
              <a:t>)</a:t>
            </a:r>
            <a:endParaRPr lang="en-GB" sz="2400" b="1">
              <a:latin typeface="Latha" panose="020B0604020202020204" pitchFamily="34" charset="0"/>
              <a:cs typeface="Latha" panose="020B0604020202020204" pitchFamily="34" charset="0"/>
            </a:endParaRPr>
          </a:p>
          <a:p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குழல்இனிது யாழ்இனிது என்பதம் மக்கள் மழலைச்சொல் கேளா தவர். –</a:t>
            </a:r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திருக்குறள்.</a:t>
            </a:r>
          </a:p>
          <a:p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சங்கொடு சக்கரம் ஏந்தும் தடக்கையன் பங்கயக் கண்ணானைப் பாடேலோர் எம்பாவாய் –</a:t>
            </a:r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திருப்பாவை</a:t>
            </a:r>
          </a:p>
          <a:p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தண்டுடுக்கை தாளந்தக்கை சாரநடம் பயில்வார்- </a:t>
            </a:r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சம்பந்தர் தேவாரம்</a:t>
            </a:r>
          </a:p>
          <a:p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சங்கொடு தாரை காளம் தழங்கொலி முழங்கு பேரி வெங்குரல் பம்பை கண்டை</a:t>
            </a:r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 </a:t>
            </a:r>
            <a:r>
              <a:rPr lang="en-GB" sz="2400" b="1">
                <a:latin typeface="Latha" panose="020B0604020202020204" pitchFamily="34" charset="0"/>
                <a:cs typeface="Latha" panose="020B0604020202020204" pitchFamily="34" charset="0"/>
              </a:rPr>
              <a:t>வியன்துடி திமிலை தட்டி - </a:t>
            </a:r>
            <a:r>
              <a:rPr lang="en-GB" sz="2400" b="1">
                <a:solidFill>
                  <a:schemeClr val="accent6">
                    <a:lumMod val="75000"/>
                  </a:schemeClr>
                </a:solidFill>
                <a:latin typeface="Latha" panose="020B0604020202020204" pitchFamily="34" charset="0"/>
                <a:cs typeface="Latha" panose="020B0604020202020204" pitchFamily="34" charset="0"/>
              </a:rPr>
              <a:t>பெரியபுராணம்</a:t>
            </a:r>
            <a:endParaRPr lang="en-US" sz="2400" b="1">
              <a:solidFill>
                <a:schemeClr val="accent6">
                  <a:lumMod val="75000"/>
                </a:schemeClr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08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B51EB-EDFA-F340-96D5-CD2FD0C42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431" y="185738"/>
            <a:ext cx="9808369" cy="528638"/>
          </a:xfrm>
        </p:spPr>
        <p:txBody>
          <a:bodyPr>
            <a:normAutofit fontScale="90000"/>
          </a:bodyPr>
          <a:lstStyle/>
          <a:p>
            <a:r>
              <a:rPr lang="en-GB" b="1"/>
              <a:t>தமிழர்களின் சமூக பொருளாதார வாழ்வில் கோவில்களின் பங்கு.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AF0EE-F624-F941-90DE-46A871148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3766"/>
            <a:ext cx="9601200" cy="5118496"/>
          </a:xfrm>
        </p:spPr>
        <p:txBody>
          <a:bodyPr/>
          <a:lstStyle/>
          <a:p>
            <a:r>
              <a:rPr lang="en-GB">
                <a:latin typeface="Latha" panose="020B0604020202020204" pitchFamily="34" charset="0"/>
                <a:ea typeface="Abadi Extra Light" pitchFamily="2" charset="0"/>
                <a:cs typeface="Latha" panose="020B0604020202020204" pitchFamily="34" charset="0"/>
              </a:rPr>
              <a:t>கோவிலின் வருவாயை வழிபாட்டு செலவுக்கு மேல் வந்த பணத்தை அறப்பணிகளுக்கு செலவிட்டனர்.</a:t>
            </a:r>
          </a:p>
          <a:p>
            <a:r>
              <a:rPr lang="en-GB">
                <a:latin typeface="Latha" panose="020B0604020202020204" pitchFamily="34" charset="0"/>
                <a:ea typeface="Abadi Extra Light" pitchFamily="2" charset="0"/>
                <a:cs typeface="Latha" panose="020B0604020202020204" pitchFamily="34" charset="0"/>
              </a:rPr>
              <a:t>தர்மசாலைகள் செயல்பட்டன.</a:t>
            </a:r>
          </a:p>
          <a:p>
            <a:r>
              <a:rPr lang="en-GB">
                <a:latin typeface="Latha" panose="020B0604020202020204" pitchFamily="34" charset="0"/>
                <a:ea typeface="Abadi Extra Light" pitchFamily="2" charset="0"/>
                <a:cs typeface="Latha" panose="020B0604020202020204" pitchFamily="34" charset="0"/>
              </a:rPr>
              <a:t>பசித்து வந்தவர்களுக்கு புசிக்க உணவு அளித்தனர். </a:t>
            </a:r>
          </a:p>
          <a:p>
            <a:r>
              <a:rPr lang="en-GB">
                <a:latin typeface="Latha" panose="020B0604020202020204" pitchFamily="34" charset="0"/>
                <a:ea typeface="Abadi Extra Light" pitchFamily="2" charset="0"/>
                <a:cs typeface="Latha" panose="020B0604020202020204" pitchFamily="34" charset="0"/>
              </a:rPr>
              <a:t>பள்ளிகள் நடத்தினர். </a:t>
            </a:r>
          </a:p>
          <a:p>
            <a:r>
              <a:rPr lang="en-GB">
                <a:latin typeface="Latha" panose="020B0604020202020204" pitchFamily="34" charset="0"/>
                <a:ea typeface="Abadi Extra Light" pitchFamily="2" charset="0"/>
                <a:cs typeface="Latha" panose="020B0604020202020204" pitchFamily="34" charset="0"/>
              </a:rPr>
              <a:t>கலைகள் வளர்த்தனர். </a:t>
            </a:r>
          </a:p>
          <a:p>
            <a:r>
              <a:rPr lang="en-GB">
                <a:latin typeface="Latha" panose="020B0604020202020204" pitchFamily="34" charset="0"/>
                <a:ea typeface="Abadi Extra Light" pitchFamily="2" charset="0"/>
                <a:cs typeface="Latha" panose="020B0604020202020204" pitchFamily="34" charset="0"/>
              </a:rPr>
              <a:t>ஆன்மிகச் சொற்பொழிவுகள் நடத்தினர். </a:t>
            </a:r>
          </a:p>
          <a:p>
            <a:r>
              <a:rPr lang="en-GB">
                <a:latin typeface="Latha" panose="020B0604020202020204" pitchFamily="34" charset="0"/>
                <a:ea typeface="Abadi Extra Light" pitchFamily="2" charset="0"/>
                <a:cs typeface="Latha" panose="020B0604020202020204" pitchFamily="34" charset="0"/>
              </a:rPr>
              <a:t>கோவில்கள் அனைவரிடமும் சமத்துவ பொருளாதாரம் மேம்படுத்தும் அமைப்பாக செயல்பட்டன.</a:t>
            </a:r>
          </a:p>
          <a:p>
            <a:endParaRPr lang="en-US">
              <a:latin typeface="Latha" panose="020B0604020202020204" pitchFamily="34" charset="0"/>
              <a:ea typeface="Abadi Extra Light" pitchFamily="2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895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6055-8473-2844-940D-495A9965D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053" y="2864644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GB" sz="7200">
                <a:solidFill>
                  <a:srgbClr val="7030A0"/>
                </a:solidFill>
                <a:latin typeface="Latha" panose="020B0604020202020204" pitchFamily="34" charset="0"/>
                <a:cs typeface="Latha" panose="020B0604020202020204" pitchFamily="34" charset="0"/>
              </a:rPr>
              <a:t>நன்றி</a:t>
            </a:r>
            <a:endParaRPr lang="en-US" sz="7200">
              <a:solidFill>
                <a:srgbClr val="7030A0"/>
              </a:solidFill>
              <a:latin typeface="Latha" panose="020B0604020202020204" pitchFamily="34" charset="0"/>
              <a:cs typeface="Latha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220FCD-3726-1B48-9E42-D57BDAA5C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0"/>
            <a:ext cx="3943350" cy="659010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3DAF52E-5452-DE42-84FE-89F454607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54" y="2338387"/>
            <a:ext cx="3696890" cy="4519613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6A65B1B-F198-4F4A-A065-924AE9D77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371" y="4071937"/>
            <a:ext cx="3714751" cy="278606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BF6B64-7B00-0449-9375-3A76AEF1FF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954" y="0"/>
            <a:ext cx="3190128" cy="257175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BEE85CF-99B1-0948-AFB6-B37607D9E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501" y="23813"/>
            <a:ext cx="4284621" cy="216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5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72C23-053B-8041-B843-02510999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557" y="232172"/>
            <a:ext cx="7813477" cy="6625827"/>
          </a:xfrm>
        </p:spPr>
        <p:txBody>
          <a:bodyPr anchor="t"/>
          <a:lstStyle/>
          <a:p>
            <a:r>
              <a:rPr lang="en-GB" sz="2800">
                <a:latin typeface="Arial" panose="020B0604020202020204" pitchFamily="34" charset="0"/>
                <a:cs typeface="Arial" panose="020B0604020202020204" pitchFamily="34" charset="0"/>
              </a:rPr>
              <a:t>இந்தியாவில் குகை ஓவிய கண்டுபிடிப்பு கி.பி.1880 ஆம் ஆண்டிற்கு பிறகு மேற்கொள்ளப்பட்டது.</a:t>
            </a:r>
            <a:r>
              <a:rPr lang="en-GB"/>
              <a:t>
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முதல் பாறை ஓவியம் குறித்த நூல்:-’</a:t>
            </a:r>
            <a:r>
              <a:rPr lang="en-GB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FEW PREHISTORIC RELICS AND THE ROCK PAINTING OF SINGHANPUR, RAJAGARH SATE’ –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அமர்நாத்</a:t>
            </a:r>
            <a:r>
              <a:rPr lang="en-GB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தத்தா</a:t>
            </a: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தமிழகத்தில் பாறை ஓவியங்கள் 50-க்கும் மேற்பட்ட இடங்களில் காணப்படுகின்றன.</a:t>
            </a:r>
          </a:p>
          <a:p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தமிழகத்தில் பாறை ஓவியம் காணப்படக்கூடிய இடங்கள்:</a:t>
            </a:r>
          </a:p>
          <a:p>
            <a:pPr marL="0" indent="0">
              <a:buNone/>
            </a:pPr>
            <a:r>
              <a:rPr lang="en-GB" b="1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கீழ்வாலை, •மல்லபாடி,• செத்தவரை, •சிறுமலை, •ஆலம்பாடி, •கொள்ளூர், •குருவி நாயனப்பட்டி, •மல்லசந்திரம், •ஓரமணக்குண்டா, •வெள்ளருக்காம் பாளையம், •மல்ல பாடி, •பாடியந்தல், •சீகூர், •குழுதிப்பாடி, •ஓதிக்குப்பம், •தட்டக்கல், •முத்துப்பட்டி, •கீழவளவு, •ஆணைமலை,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39368CB-9094-BC4D-88B5-8012BD173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545" y="348257"/>
            <a:ext cx="3848439" cy="639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00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50BF-036E-5F44-8935-9FDEE0036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87598"/>
          </a:xfrm>
        </p:spPr>
        <p:txBody>
          <a:bodyPr/>
          <a:lstStyle/>
          <a:p>
            <a:pPr algn="ctr"/>
            <a:r>
              <a:rPr lang="en-GB"/>
              <a:t>சிற்பக் கலை - நடுகல்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4FD40-3281-7F46-B504-39BB2C1B3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78781"/>
            <a:ext cx="6093619" cy="5054203"/>
          </a:xfrm>
        </p:spPr>
        <p:txBody>
          <a:bodyPr>
            <a:normAutofit/>
          </a:bodyPr>
          <a:lstStyle/>
          <a:p>
            <a:r>
              <a:rPr lang="en-GB"/>
              <a:t>இறந்து போன வீரர்களுக்கு ஈமக்கடன் ஈந்து கல் நட்டு வழிபடுவது பண்டைய தமிழ் மரபு ஆகும். இவ்வாறு நடப்பட்ட கற்களே நடுகல் ஆகும்.</a:t>
            </a:r>
          </a:p>
          <a:p>
            <a:r>
              <a:rPr lang="en-GB"/>
              <a:t>பெரும்பாலும் நடுகற்கள் ஊர்களின் புறத்தே காணப்படுகின்றன. </a:t>
            </a:r>
          </a:p>
          <a:p>
            <a:r>
              <a:rPr lang="en-GB"/>
              <a:t> </a:t>
            </a:r>
            <a:r>
              <a:rPr lang="en-GB" b="1"/>
              <a:t>பிற பெயர்கள் : “</a:t>
            </a:r>
            <a:r>
              <a:rPr lang="en-GB"/>
              <a:t>கிருஷ்ணாரப்பன்”, “மீனாரப்பன்”, “சன்யாசியப்பன்” ஊமை வேடியப்பன்”, “இரட்டை வேடியப்பன்”, “சாவு மேட்டு வேடியப்பன்”, “நத்தமேட்டு வேடியப்பன்”</a:t>
            </a:r>
          </a:p>
          <a:p>
            <a:r>
              <a:rPr lang="en-GB"/>
              <a:t>புலிமான்கோம்பையில் (தேனி மாவட்டம், ஆண்டிப்பட்டி வட்டம்) மூன்று நடுகற்கள் கண்டறியப்பட்டன. இதன் காலம் பொ.ஆ.மு 3ஆம் நூற்றாண்டிற்கு முற்பட்டதாகும். இந்நடுகற்களே இந்தியாவில் இதுவரை கண்டுபிடிக்கப் பட்டவற்றில் மிகப்பழமையானவை ஆகும். </a:t>
            </a:r>
          </a:p>
          <a:p>
            <a:pPr marL="0" indent="0">
              <a:buNone/>
            </a:pPr>
            <a:endParaRPr lang="en-US" b="1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FB171DD-B158-2749-8A56-C2519BCB6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756" y="1473398"/>
            <a:ext cx="3849291" cy="50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45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D12FA-A035-424B-BACF-290D3246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188" y="176212"/>
            <a:ext cx="6888360" cy="6505575"/>
          </a:xfrm>
        </p:spPr>
        <p:txBody>
          <a:bodyPr/>
          <a:lstStyle/>
          <a:p>
            <a:r>
              <a:rPr lang="en-GB" sz="2400" b="1"/>
              <a:t>இலக்கண, இலக்கிய சான்றுகள் : </a:t>
            </a:r>
          </a:p>
          <a:p>
            <a:pPr marL="0" indent="0">
              <a:buNone/>
            </a:pPr>
            <a:r>
              <a:rPr lang="en-GB"/>
              <a:t>1.  புறம் 263 பாடல் குறிப்பிடுகிறது.</a:t>
            </a:r>
          </a:p>
          <a:p>
            <a:pPr marL="0" indent="0">
              <a:buNone/>
            </a:pPr>
            <a:r>
              <a:rPr lang="en-GB"/>
              <a:t>2. தொல்காப்பியம் வெட்சி திணையில் கரந்தை துறையில் குறிப்பிடப்படுகிறது.       </a:t>
            </a:r>
          </a:p>
          <a:p>
            <a:pPr marL="0" indent="0">
              <a:buNone/>
            </a:pPr>
            <a:r>
              <a:rPr lang="en-GB"/>
              <a:t>3. திருக்குறள்  771 குறள் குறிப்பிடுகிறது.
4.புறப்பொருள் வெண்பாமாலையில் பொதுவியல் திணையில் குறிப்பிடப்படுகிறது.</a:t>
            </a:r>
          </a:p>
          <a:p>
            <a:r>
              <a:rPr lang="en-GB" sz="2400" b="1"/>
              <a:t>நடுகற்கள்  கண்டுபிடிக்கப்பட்டுள்ள இடங்கள்:</a:t>
            </a:r>
          </a:p>
          <a:p>
            <a:pPr marL="0" indent="0">
              <a:buNone/>
            </a:pPr>
            <a:r>
              <a:rPr lang="en-GB" b="1"/>
              <a:t> </a:t>
            </a:r>
            <a:r>
              <a:rPr lang="en-GB"/>
              <a:t>தென்னாற்காடு, செங்கல்பட்டு, தர்மபுரி, சேலம், கோவை,  வடஆற்காடு மாவட்டம், செங்கம், மதுரை, திருநெல்வேலி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3024EEE1-E59E-2643-8330-B24557EB0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873" y="852487"/>
            <a:ext cx="3681253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12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3523-8D47-D243-926F-30944B6F9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482202"/>
            <a:ext cx="9601200" cy="1910953"/>
          </a:xfrm>
        </p:spPr>
        <p:txBody>
          <a:bodyPr>
            <a:normAutofit fontScale="90000"/>
          </a:bodyPr>
          <a:lstStyle/>
          <a:p>
            <a:r>
              <a:rPr lang="en-GB" b="1"/>
              <a:t>சிற்பங்களின் வகை</a:t>
            </a:r>
            <a:br>
              <a:rPr lang="en-GB"/>
            </a:br>
            <a:r>
              <a:rPr lang="en-GB"/>
              <a:t>1. புடைப்புச் சிற்பம்</a:t>
            </a:r>
            <a:br>
              <a:rPr lang="en-GB"/>
            </a:br>
            <a:r>
              <a:rPr lang="en-GB"/>
              <a:t>2.முழு உருவசிற்பம்</a:t>
            </a:r>
            <a:br>
              <a:rPr lang="en-GB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B5CE6-EC44-C24E-81C0-C9981C5D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2678" y="2393155"/>
            <a:ext cx="4325541" cy="3053953"/>
          </a:xfrm>
        </p:spPr>
        <p:txBody>
          <a:bodyPr>
            <a:normAutofit/>
          </a:bodyPr>
          <a:lstStyle/>
          <a:p>
            <a:r>
              <a:rPr lang="en-GB" sz="2400"/>
              <a:t>மண் சிற்பங்கள்</a:t>
            </a:r>
          </a:p>
          <a:p>
            <a:r>
              <a:rPr lang="en-GB" sz="2400"/>
              <a:t>சுதையாலான சிற்பம்</a:t>
            </a:r>
          </a:p>
          <a:p>
            <a:r>
              <a:rPr lang="en-GB" sz="2400"/>
              <a:t>கற்சிற்பம்</a:t>
            </a:r>
          </a:p>
          <a:p>
            <a:r>
              <a:rPr lang="en-GB" sz="2400"/>
              <a:t>மரச் சிற்பம்</a:t>
            </a:r>
          </a:p>
          <a:p>
            <a:r>
              <a:rPr lang="en-GB" sz="2400"/>
              <a:t>தந்தச் சிற்பம்</a:t>
            </a:r>
            <a:endParaRPr lang="en-US" sz="2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2209AA-25BB-4D4F-80C0-A4A7DEDB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750" y="0"/>
            <a:ext cx="3306370" cy="255388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C1FF365-78EC-7640-BF58-00FA7729B8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651" y="4865013"/>
            <a:ext cx="6303165" cy="1742956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F68D6A2-E557-5240-BE0A-1EBA690E73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78" y="2234210"/>
            <a:ext cx="3978028" cy="43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0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91154-8534-9146-A3F3-5E83E5A5F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1456"/>
            <a:ext cx="9601200" cy="939403"/>
          </a:xfrm>
        </p:spPr>
        <p:txBody>
          <a:bodyPr/>
          <a:lstStyle/>
          <a:p>
            <a:pPr algn="ctr"/>
            <a:r>
              <a:rPr lang="en-GB" b="1"/>
              <a:t>ஐம்பொன் சிலைகள்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B30EE-7E48-E54F-87CC-72059F895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0859"/>
            <a:ext cx="5861447" cy="5475685"/>
          </a:xfrm>
        </p:spPr>
        <p:txBody>
          <a:bodyPr/>
          <a:lstStyle/>
          <a:p>
            <a:r>
              <a:rPr lang="en-GB" sz="2400" b="1"/>
              <a:t>ஐம்பொன் : </a:t>
            </a:r>
            <a:r>
              <a:rPr lang="en-GB" sz="2400"/>
              <a:t>1. தங்கம், 2. வெள்ளி, 3. செம்பு, 4. பித்தளை, 5. ஈயம்</a:t>
            </a:r>
          </a:p>
          <a:p>
            <a:pPr marL="0" indent="0">
              <a:buNone/>
            </a:pPr>
            <a:endParaRPr lang="en-GB" sz="2400"/>
          </a:p>
          <a:p>
            <a:r>
              <a:rPr lang="en-GB" sz="2400" b="1"/>
              <a:t>சோழர்களின் ஆட்சி காலம் ஐம்பொன் சிலையின் பொற்காலம் ஆகும்.</a:t>
            </a:r>
          </a:p>
          <a:p>
            <a:pPr marL="0" indent="0">
              <a:buNone/>
            </a:pPr>
            <a:endParaRPr lang="en-GB" sz="2400" b="1"/>
          </a:p>
          <a:p>
            <a:pPr marL="0" indent="0">
              <a:buNone/>
            </a:pPr>
            <a:endParaRPr lang="en-GB" sz="2400" b="1"/>
          </a:p>
          <a:p>
            <a:pPr algn="ctr"/>
            <a:r>
              <a:rPr lang="en-GB" sz="2400" b="1">
                <a:solidFill>
                  <a:schemeClr val="accent6">
                    <a:lumMod val="50000"/>
                  </a:schemeClr>
                </a:solidFill>
              </a:rPr>
              <a:t>திருமேனிகள் இருவகை</a:t>
            </a:r>
            <a:endParaRPr lang="en-GB" sz="240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GB" sz="240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sz="2400"/>
              <a:t>1. முழுவதும் கனமான திருமேனி</a:t>
            </a:r>
          </a:p>
          <a:p>
            <a:pPr marL="0" indent="0" algn="ctr">
              <a:buNone/>
            </a:pPr>
            <a:r>
              <a:rPr lang="en-GB" sz="2400"/>
              <a:t>2. பொள்ளலாகச் செய்யப்பட்ட திருமேனி.</a:t>
            </a:r>
            <a:endParaRPr lang="en-US" sz="24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5342F88-06F2-D740-A0F9-06237B5CE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265" y="892969"/>
            <a:ext cx="4275923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60B3A0C-D177-7A48-9A36-998D44B33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829" y="428625"/>
            <a:ext cx="5036344" cy="3357563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FAE44D9A-6AF4-A140-8408-20C9B5917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829" y="2732484"/>
            <a:ext cx="5834063" cy="41255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1D2752-1C52-574C-AFA8-4A5BE619E620}"/>
              </a:ext>
            </a:extLst>
          </p:cNvPr>
          <p:cNvSpPr txBox="1"/>
          <p:nvPr/>
        </p:nvSpPr>
        <p:spPr>
          <a:xfrm flipV="1">
            <a:off x="5184576" y="1035844"/>
            <a:ext cx="6638330" cy="1478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7D8972-478F-7E40-8B12-3B95C5C3B89C}"/>
              </a:ext>
            </a:extLst>
          </p:cNvPr>
          <p:cNvSpPr txBox="1"/>
          <p:nvPr/>
        </p:nvSpPr>
        <p:spPr>
          <a:xfrm>
            <a:off x="6119813" y="471487"/>
            <a:ext cx="60965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ஐம்பொன் சிலைகள் சைவ, வைண வழிபாட்டு கடவுள் திருமேனிகள் அதிகம் காணப்படுகின்றன.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>
                <a:solidFill>
                  <a:schemeClr val="tx2"/>
                </a:solidFill>
              </a:rPr>
              <a:t>உற்சவர் சிலைகள் பெரும்பாலும் ஐம்பொன் சிலைகளாகவுள்ளன.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118F29-4709-A549-9A9E-9EF8BD8A0BED}"/>
              </a:ext>
            </a:extLst>
          </p:cNvPr>
          <p:cNvSpPr txBox="1"/>
          <p:nvPr/>
        </p:nvSpPr>
        <p:spPr>
          <a:xfrm>
            <a:off x="910828" y="4050506"/>
            <a:ext cx="46077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/>
              <a:t>சைவ மற்றும் வைணவ அடியார்களின் திருமேனிகள்  ஐம்பொன் சிலைகளாக கோவில்களில் வழிபாட்டில் உள்ளன.</a:t>
            </a:r>
          </a:p>
          <a:p>
            <a:pPr algn="l"/>
            <a:endParaRPr lang="en-GB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/>
              <a:t>அரசர், அரசியரின் சிலைகளும் ஐம்பொன் திருமேனிகளாக கிடைக்கின்றன.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57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FD9C-DEC0-0943-A11C-2D3BA20D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121" y="345332"/>
            <a:ext cx="9601200" cy="304800"/>
          </a:xfrm>
        </p:spPr>
        <p:txBody>
          <a:bodyPr>
            <a:normAutofit fontScale="90000"/>
          </a:bodyPr>
          <a:lstStyle/>
          <a:p>
            <a:pPr algn="ctr"/>
            <a:r>
              <a:rPr lang="en-GB">
                <a:solidFill>
                  <a:schemeClr val="accent6">
                    <a:lumMod val="50000"/>
                  </a:schemeClr>
                </a:solidFill>
              </a:rPr>
              <a:t>கைவினைப் பொருட்கள்</a:t>
            </a:r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0792B93-3B7E-7A48-B0FA-5D3D57EE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0547" y="650133"/>
            <a:ext cx="2008583" cy="597569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D5F8FD-C92A-9D4D-91BA-CDC1E65D5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690" y="1268016"/>
            <a:ext cx="8258935" cy="3473647"/>
          </a:xfrm>
        </p:spPr>
        <p:txBody>
          <a:bodyPr/>
          <a:lstStyle/>
          <a:p>
            <a:r>
              <a:rPr lang="en-GB"/>
              <a:t>தொன்மையான மரபுசார் நாட்டுப்புறக் கலைகளுள் ஒன்று கைவினை கலைகள்.</a:t>
            </a:r>
          </a:p>
          <a:p>
            <a:r>
              <a:rPr lang="en-GB"/>
              <a:t>கைவினைப் பொருள்களைச் செய்ய தேவையான  பொருட்கள் இயற்கையில் இருந்து பெறக்கூடிய பொருட்களாக உள்ளன.</a:t>
            </a:r>
          </a:p>
          <a:p>
            <a:r>
              <a:rPr lang="en-GB" b="1"/>
              <a:t>மண் சார் கைவினைப் பொருள்கள்:</a:t>
            </a:r>
            <a:endParaRPr lang="en-GB"/>
          </a:p>
          <a:p>
            <a:pPr marL="0" indent="0">
              <a:buNone/>
            </a:pPr>
            <a:r>
              <a:rPr lang="en-GB"/>
              <a:t>       பானை வனைதல், குடம், தோண்டி, கலையம், கடம், மூடி, உழக்கு, அகல், உண்டியல், அடுப்பு, தொட்டி, சுடுமண் பொம்மைகள் (டெரகோட்டா)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B9BE1190-6EED-C142-BEC8-C01CFC416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560" y="4379146"/>
            <a:ext cx="3148988" cy="2398488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38DD64CC-6070-DA49-8472-CF7153E89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485" y="4390740"/>
            <a:ext cx="5445125" cy="23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69498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TF10001025</vt:lpstr>
      <vt:lpstr>அலகு – 2 .மரபு – பாறை ஓவியங்கள் முதல் நவீன ஓவியங்கள் வரை – சிற்பக்கலை </vt:lpstr>
      <vt:lpstr>பாறை ஓவியம்</vt:lpstr>
      <vt:lpstr>PowerPoint Presentation</vt:lpstr>
      <vt:lpstr>சிற்பக் கலை - நடுகல்</vt:lpstr>
      <vt:lpstr>PowerPoint Presentation</vt:lpstr>
      <vt:lpstr>சிற்பங்களின் வகை 1. புடைப்புச் சிற்பம் 2.முழு உருவசிற்பம் </vt:lpstr>
      <vt:lpstr>ஐம்பொன் சிலைகள்</vt:lpstr>
      <vt:lpstr>PowerPoint Presentation</vt:lpstr>
      <vt:lpstr>கைவினைப் பொருட்கள்</vt:lpstr>
      <vt:lpstr>PowerPoint Presentation</vt:lpstr>
      <vt:lpstr>PowerPoint Presentation</vt:lpstr>
      <vt:lpstr>PowerPoint Presentation</vt:lpstr>
      <vt:lpstr>PowerPoint Presentation</vt:lpstr>
      <vt:lpstr>  தஞ்சாவூர் பொம்மைகள்  தமிழகத்தில் புவி சார் குறியீடு பெற்ற ஒரே மரபுசார் பொம்மையாகும்.  காவேரி ஆற்றின் களிமண் கொண்டு செய்யப்படுபவை.  பொம்மையின் அடிபகுதி கனமாகவும்; மேல்பகுதி இலகுவாகவும் அசையும் வகையில் செய்யப்படுகின்றன.</vt:lpstr>
      <vt:lpstr>தேர் செய்யும் கலை</vt:lpstr>
      <vt:lpstr>PowerPoint Presentation</vt:lpstr>
      <vt:lpstr>சுடுமண் சிற்பங்கள் </vt:lpstr>
      <vt:lpstr>நாட்டுப்புற தெய்வங்கள் </vt:lpstr>
      <vt:lpstr>PowerPoint Presentation</vt:lpstr>
      <vt:lpstr>திருவள்ளுவர் சிலை</vt:lpstr>
      <vt:lpstr>இசைக்கருவிகள்</vt:lpstr>
      <vt:lpstr>தோல் கருவிகள்: பேரிகை, இடக்கை, உடுக்கை, மத்தளம், சல்லிகை, கரடிகை, திமிலை, குடமுழா, தமருகம், தண்ணுமை, தடாரி, அந்தரி, முழவு, முரசு, சிறுபறை, அடக்கம்,நாழிகைப்பறை, துடி, பெரும்பறை.  துளைக் கருவிகள் : புல்லாங்குழல், நாதசுரம், முகவீணை, மகுடி,தாரை, கொம்பு, எக்காளை முதலியன.  நரம்புக் கருவிகள் : மரத்தினால் செய்யப்பட்டு நரம்புகள் அல்லது கம்பிகள் பூட்டப்பட்டவை. யாழ், வீணை, தம்புரா, கோட்டு வாத்தியம், பிடில் முதலிய நரம்புக் கருவிகளாகும்.  கஞ்சக் கருவிகள் :  வெண்கலத்தால் செய்யப் படுவன. தாளம், குண்டுதாளம், பிரமதாளம், ஜாலர் முதலியன.</vt:lpstr>
      <vt:lpstr>PowerPoint Presentation</vt:lpstr>
      <vt:lpstr>தமிழர்களின் சமூக பொருளாதார வாழ்வில் கோவில்களின் பங்கு.</vt:lpstr>
      <vt:lpstr>நன்றி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அலகு – 2 .மரபு – பாறை ஓவியங்கள் முதல் நவீன ஓவியங்கள் வரை – சிற்பக்கலை </dc:title>
  <dc:creator>arun kumar</dc:creator>
  <cp:lastModifiedBy>arun kumar</cp:lastModifiedBy>
  <cp:revision>16</cp:revision>
  <dcterms:created xsi:type="dcterms:W3CDTF">2023-02-22T09:42:11Z</dcterms:created>
  <dcterms:modified xsi:type="dcterms:W3CDTF">2023-02-24T07:00:50Z</dcterms:modified>
</cp:coreProperties>
</file>