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2" r:id="rId16"/>
    <p:sldId id="276" r:id="rId17"/>
    <p:sldId id="271" r:id="rId18"/>
    <p:sldId id="272" r:id="rId19"/>
    <p:sldId id="274" r:id="rId20"/>
    <p:sldId id="283" r:id="rId21"/>
    <p:sldId id="277" r:id="rId22"/>
    <p:sldId id="275" r:id="rId23"/>
    <p:sldId id="273" r:id="rId24"/>
    <p:sldId id="278" r:id="rId25"/>
    <p:sldId id="279" r:id="rId26"/>
    <p:sldId id="284" r:id="rId27"/>
    <p:sldId id="286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26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327" r:id="rId47"/>
    <p:sldId id="318" r:id="rId48"/>
    <p:sldId id="319" r:id="rId49"/>
    <p:sldId id="320" r:id="rId50"/>
    <p:sldId id="321" r:id="rId51"/>
    <p:sldId id="322" r:id="rId52"/>
    <p:sldId id="323" r:id="rId53"/>
    <p:sldId id="324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CC"/>
    <a:srgbClr val="00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88" autoAdjust="0"/>
    <p:restoredTop sz="94660"/>
  </p:normalViewPr>
  <p:slideViewPr>
    <p:cSldViewPr>
      <p:cViewPr varScale="1">
        <p:scale>
          <a:sx n="70" d="100"/>
          <a:sy n="70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viewProps" Target="viewProps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3" Type="http://schemas.openxmlformats.org/officeDocument/2006/relationships/slide" Target="slides/slide2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C2CE750-8A4D-4D37-91A8-CB94A069E6E8}" type="datetimeFigureOut">
              <a:rPr lang="en-US" smtClean="0"/>
              <a:pPr/>
              <a:t>2/22/2023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FE8D23-E92A-4E4E-8893-0E331B32F4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AA%E0%AF%8A%E0%AE%B0%E0%AF%81%E0%AE%B3%E0%AF%8D" TargetMode="External" /><Relationship Id="rId2" Type="http://schemas.openxmlformats.org/officeDocument/2006/relationships/hyperlink" Target="https://ta.wikipedia.org/wiki/%E0%AE%85%E0%AE%B1%E0%AE%AE%E0%AF%8D" TargetMode="External" /><Relationship Id="rId1" Type="http://schemas.openxmlformats.org/officeDocument/2006/relationships/slideLayout" Target="../slideLayouts/slideLayout2.xml" /><Relationship Id="rId5" Type="http://schemas.openxmlformats.org/officeDocument/2006/relationships/hyperlink" Target="https://ta.wikipedia.org/wiki/%E0%AE%B5%E0%AF%80%E0%AE%9F%E0%AF%81%E0%AE%AA%E0%AF%87%E0%AE%B1%E0%AF%81" TargetMode="External" /><Relationship Id="rId4" Type="http://schemas.openxmlformats.org/officeDocument/2006/relationships/hyperlink" Target="https://ta.wikipedia.org/wiki/%E0%AE%87%E0%AE%A9%E0%AF%8D%E0%AE%AA%E0%AE%AE%E0%AF%8D" TargetMode="External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AE%E0%AE%A3%E0%AE%BF%E0%AE%AE%E0%AF%87%E0%AE%95%E0%AE%B2%E0%AF%88" TargetMode="External" /><Relationship Id="rId7" Type="http://schemas.openxmlformats.org/officeDocument/2006/relationships/hyperlink" Target="https://ta.wikipedia.org/wiki/%E0%AE%A4%E0%AE%AE%E0%AE%BF%E0%AE%B4%E0%AF%8D%E0%AE%9A%E0%AF%8D_%E0%AE%9A%E0%AE%99%E0%AF%8D%E0%AE%95%E0%AE%AE%E0%AF%8D" TargetMode="External" /><Relationship Id="rId2" Type="http://schemas.openxmlformats.org/officeDocument/2006/relationships/hyperlink" Target="https://ta.wikipedia.org/wiki/%E0%AE%9A%E0%AE%BF%E0%AE%B2%E0%AE%AA%E0%AF%8D%E0%AE%AA%E0%AE%A4%E0%AE%BF%E0%AE%95%E0%AE%BE%E0%AE%B0%E0%AE%AE%E0%AF%8D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ta.wikipedia.org/wiki/%E0%AE%9A%E0%AF%80%E0%AE%B5%E0%AE%95_%E0%AE%9A%E0%AE%BF%E0%AE%A8%E0%AF%8D%E0%AE%A4%E0%AE%BE%E0%AE%AE%E0%AE%A3%E0%AE%BF" TargetMode="External" /><Relationship Id="rId5" Type="http://schemas.openxmlformats.org/officeDocument/2006/relationships/hyperlink" Target="https://ta.wikipedia.org/wiki/%E0%AE%B5%E0%AE%B3%E0%AF%88%E0%AE%AF%E0%AE%BE%E0%AE%AA%E0%AE%A4%E0%AE%BF" TargetMode="External" /><Relationship Id="rId4" Type="http://schemas.openxmlformats.org/officeDocument/2006/relationships/hyperlink" Target="https://ta.wikipedia.org/wiki/%E0%AE%95%E0%AF%81%E0%AE%A3%E0%AF%8D%E0%AE%9F%E0%AE%B2%E0%AE%95%E0%AF%87%E0%AE%9A%E0%AE%BF" TargetMode="External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ta.wikipedia.org/wiki/%E0%AE%9A%E0%AF%82%E0%AE%B3%E0%AE%BE%E0%AE%AE%E0%AE%A3%E0%AE%BF" TargetMode="External" /><Relationship Id="rId2" Type="http://schemas.openxmlformats.org/officeDocument/2006/relationships/hyperlink" Target="https://ta.wikipedia.org/wiki/%E0%AE%A8%E0%AF%80%E0%AE%B2%E0%AE%95%E0%AF%87%E0%AE%9A%E0%AE%BF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ta.wikipedia.org/wiki/%E0%AE%89%E0%AE%A4%E0%AE%AF%E0%AE%A3%E0%AE%95%E0%AF%81%E0%AE%AE%E0%AE%BE%E0%AE%B0_%E0%AE%95%E0%AE%BE%E0%AE%B5%E0%AE%BF%E0%AE%AF%E0%AE%AE%E0%AF%8D" TargetMode="External" /><Relationship Id="rId5" Type="http://schemas.openxmlformats.org/officeDocument/2006/relationships/hyperlink" Target="https://ta.wikipedia.org/wiki/%E0%AE%A8%E0%AE%BE%E0%AE%95%E0%AE%95%E0%AF%81%E0%AE%AE%E0%AE%BE%E0%AE%B0_%E0%AE%95%E0%AE%BE%E0%AE%B5%E0%AE%BF%E0%AE%AF%E0%AE%AE%E0%AF%8D" TargetMode="External" /><Relationship Id="rId4" Type="http://schemas.openxmlformats.org/officeDocument/2006/relationships/hyperlink" Target="https://ta.wikipedia.org/wiki/%E0%AE%AF%E0%AE%9A%E0%AF%8B%E0%AE%A4%E0%AE%B0_%E0%AE%95%E0%AE%BE%E0%AE%B5%E0%AE%BF%E0%AE%AF%E0%AE%AE%E0%AF%8D" TargetMode="External" 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ta.wikipedia.org/wiki/%E0%AE%A8%E0%AF%80%E0%AE%B2%E0%AE%95%E0%AF%87%E0%AE%9A%E0%AE%BF" TargetMode="External" /><Relationship Id="rId13" Type="http://schemas.openxmlformats.org/officeDocument/2006/relationships/hyperlink" Target="https://ta.wikipedia.org/wiki/%E0%AE%9A%E0%AF%88%E0%AE%B5%E0%AE%AE%E0%AF%8D" TargetMode="External" /><Relationship Id="rId18" Type="http://schemas.openxmlformats.org/officeDocument/2006/relationships/hyperlink" Target="https://ta.wikipedia.org/wiki/%E0%AE%A4%E0%AE%BF%E0%AE%B0%E0%AF%81%E0%AE%B5%E0%AE%BE%E0%AE%B2%E0%AE%B5%E0%AE%BE%E0%AE%AF%E0%AF%81%E0%AE%9F%E0%AF%88%E0%AE%AF%E0%AE%BE%E0%AE%B0%E0%AF%8D_%E0%AE%A4%E0%AE%BF%E0%AE%B0%E0%AF%81%E0%AE%B5%E0%AE%BF%E0%AE%B3%E0%AF%88%E0%AE%AF%E0%AE%BE%E0%AE%9F%E0%AE%B1%E0%AF%8D_%E0%AE%AA%E0%AF%81%E0%AE%B0%E0%AE%BE%E0%AE%A3%E0%AE%AE%E0%AF%8D" TargetMode="External" /><Relationship Id="rId26" Type="http://schemas.openxmlformats.org/officeDocument/2006/relationships/hyperlink" Target="https://ta.wikipedia.org/wiki/%E0%AE%AA%E0%AF%8C%E0%AE%A4%E0%AF%8D%E0%AE%A4%E0%AE%AE%E0%AF%8D" TargetMode="External" /><Relationship Id="rId3" Type="http://schemas.openxmlformats.org/officeDocument/2006/relationships/hyperlink" Target="https://ta.wikipedia.org/wiki/%E0%AE%9A%E0%AE%BF%E0%AE%B2%E0%AE%AA%E0%AF%8D%E0%AE%AA%E0%AE%A4%E0%AE%BF%E0%AE%95%E0%AE%BE%E0%AE%B0%E0%AE%AE%E0%AF%8D" TargetMode="External" /><Relationship Id="rId21" Type="http://schemas.openxmlformats.org/officeDocument/2006/relationships/hyperlink" Target="https://ta.wikipedia.org/wiki/%E0%AE%B5%E0%AE%BF%E0%AE%B2%E0%AF%8D%E0%AE%B2%E0%AE%BF%E0%AE%AA%E0%AE%BE%E0%AE%B0%E0%AE%A4%E0%AE%AE%E0%AF%8D" TargetMode="External" /><Relationship Id="rId7" Type="http://schemas.openxmlformats.org/officeDocument/2006/relationships/hyperlink" Target="https://ta.wikipedia.org/wiki/%E0%AE%9A%E0%AF%80%E0%AE%B5%E0%AE%95_%E0%AE%9A%E0%AE%BF%E0%AE%A8%E0%AF%8D%E0%AE%A4%E0%AE%BE%E0%AE%AE%E0%AE%A3%E0%AE%BF" TargetMode="External" /><Relationship Id="rId12" Type="http://schemas.openxmlformats.org/officeDocument/2006/relationships/hyperlink" Target="https://ta.wikipedia.org/wiki/%E0%AE%89%E0%AE%A4%E0%AE%AF%E0%AE%A3%E0%AE%95%E0%AF%81%E0%AE%AE%E0%AE%BE%E0%AE%B0_%E0%AE%95%E0%AE%BE%E0%AE%B5%E0%AE%BF%E0%AE%AF%E0%AE%AE%E0%AF%8D" TargetMode="External" /><Relationship Id="rId17" Type="http://schemas.openxmlformats.org/officeDocument/2006/relationships/hyperlink" Target="https://ta.wikipedia.org/wiki/%E0%AE%95%E0%AE%9F%E0%AE%AE%E0%AF%8D%E0%AE%AA%E0%AE%B5%E0%AE%A9_%E0%AE%AA%E0%AF%81%E0%AE%B0%E0%AE%BE%E0%AE%A3%E0%AE%AE%E0%AF%8D" TargetMode="External" /><Relationship Id="rId25" Type="http://schemas.openxmlformats.org/officeDocument/2006/relationships/hyperlink" Target="https://ta.wikipedia.org/wiki/%E0%AE%AA%E0%AF%86%E0%AE%B0%E0%AF%81%E0%AE%99%E0%AF%8D%E0%AE%95%E0%AE%A4%E0%AF%88" TargetMode="External" /><Relationship Id="rId2" Type="http://schemas.openxmlformats.org/officeDocument/2006/relationships/hyperlink" Target="https://ta.wikipedia.org/wiki/%E0%AE%90%E0%AE%AE%E0%AF%8D%E0%AE%AA%E0%AF%86%E0%AE%B0%E0%AF%81%E0%AE%99%E0%AF%8D_%E0%AE%95%E0%AE%BE%E0%AE%AA%E0%AF%8D%E0%AE%AA%E0%AE%BF%E0%AE%AF%E0%AE%99%E0%AF%8D%E0%AE%95%E0%AE%B3%E0%AF%8D" TargetMode="External" /><Relationship Id="rId16" Type="http://schemas.openxmlformats.org/officeDocument/2006/relationships/hyperlink" Target="https://ta.wikipedia.org/wiki/%E0%AE%9A%E0%AF%81%E0%AE%A8%E0%AF%8D%E0%AE%A4%E0%AE%B0%E0%AE%AA%E0%AE%BE%E0%AE%A3%E0%AF%8D%E0%AE%9F%E0%AE%BF%E0%AE%AF%E0%AE%AE%E0%AF%8D_(%E0%AE%A8%E0%AF%82%E0%AE%B2%E0%AF%8D)" TargetMode="External" /><Relationship Id="rId20" Type="http://schemas.openxmlformats.org/officeDocument/2006/relationships/hyperlink" Target="https://ta.wikipedia.org/wiki/%E0%AE%95%E0%AE%AE%E0%AF%8D%E0%AE%AA%E0%AE%B0%E0%AE%BE%E0%AE%AE%E0%AE%BE%E0%AE%AF%E0%AE%A3%E0%AE%AE%E0%AF%8D" TargetMode="External" /><Relationship Id="rId1" Type="http://schemas.openxmlformats.org/officeDocument/2006/relationships/slideLayout" Target="../slideLayouts/slideLayout2.xml" /><Relationship Id="rId6" Type="http://schemas.openxmlformats.org/officeDocument/2006/relationships/hyperlink" Target="https://ta.wikipedia.org/wiki/%E0%AE%B5%E0%AE%B3%E0%AF%88%E0%AE%AF%E0%AE%BE%E0%AE%AA%E0%AE%A4%E0%AE%BF" TargetMode="External" /><Relationship Id="rId11" Type="http://schemas.openxmlformats.org/officeDocument/2006/relationships/hyperlink" Target="https://ta.wikipedia.org/wiki/%E0%AE%A8%E0%AE%BE%E0%AE%95%E0%AE%95%E0%AF%81%E0%AE%AE%E0%AE%BE%E0%AE%B0_%E0%AE%95%E0%AE%BE%E0%AE%B5%E0%AE%BF%E0%AE%AF%E0%AE%AE%E0%AF%8D" TargetMode="External" /><Relationship Id="rId24" Type="http://schemas.openxmlformats.org/officeDocument/2006/relationships/hyperlink" Target="https://ta.wikipedia.org/wiki/%E0%AE%9A%E0%AE%AE%E0%AE%A3%E0%AE%A4%E0%AF%8D_%E0%AE%A4%E0%AE%AE%E0%AE%BF%E0%AE%B4%E0%AF%8D_%E0%AE%A8%E0%AF%82%E0%AE%B2%E0%AF%8D%E0%AE%95%E0%AE%B3%E0%AF%8D" TargetMode="External" /><Relationship Id="rId5" Type="http://schemas.openxmlformats.org/officeDocument/2006/relationships/hyperlink" Target="https://ta.wikipedia.org/wiki/%E0%AE%95%E0%AF%81%E0%AE%A3%E0%AF%8D%E0%AE%9F%E0%AE%B2%E0%AE%95%E0%AF%87%E0%AE%9A%E0%AE%BF" TargetMode="External" /><Relationship Id="rId15" Type="http://schemas.openxmlformats.org/officeDocument/2006/relationships/hyperlink" Target="https://ta.wikipedia.org/wiki/%E0%AE%A4%E0%AE%BF%E0%AE%B0%E0%AF%81%E0%AE%B5%E0%AE%BF%E0%AE%B3%E0%AF%88%E0%AE%AF%E0%AE%BE%E0%AE%9F%E0%AE%B2%E0%AF%8D_%E0%AE%AA%E0%AF%81%E0%AE%B0%E0%AE%BE%E0%AE%A3%E0%AE%AE%E0%AF%8D" TargetMode="External" /><Relationship Id="rId23" Type="http://schemas.openxmlformats.org/officeDocument/2006/relationships/hyperlink" Target="https://ta.wikipedia.org/wiki/%E0%AE%85%E0%AE%B0%E0%AE%99%E0%AF%8D%E0%AE%95%E0%AE%A8%E0%AE%BE%E0%AE%A4%E0%AE%B0%E0%AF%8D_%E0%AE%AA%E0%AE%BE%E0%AE%B0%E0%AE%A4%E0%AE%AE%E0%AF%8D" TargetMode="External" /><Relationship Id="rId10" Type="http://schemas.openxmlformats.org/officeDocument/2006/relationships/hyperlink" Target="https://ta.wikipedia.org/wiki/%E0%AE%AF%E0%AE%9A%E0%AF%8B%E0%AE%A4%E0%AE%B0_%E0%AE%95%E0%AE%BE%E0%AE%B5%E0%AE%BF%E0%AE%AF%E0%AE%AE%E0%AF%8D" TargetMode="External" /><Relationship Id="rId19" Type="http://schemas.openxmlformats.org/officeDocument/2006/relationships/hyperlink" Target="https://ta.wikipedia.org/wiki/%E0%AE%B5%E0%AF%88%E0%AE%A3%E0%AE%B5%E0%AE%AE%E0%AF%8D" TargetMode="External" /><Relationship Id="rId4" Type="http://schemas.openxmlformats.org/officeDocument/2006/relationships/hyperlink" Target="https://ta.wikipedia.org/wiki/%E0%AE%AE%E0%AE%A3%E0%AE%BF%E0%AE%AE%E0%AF%87%E0%AE%95%E0%AE%B2%E0%AF%88_(%E0%AE%95%E0%AE%BE%E0%AE%AA%E0%AF%8D%E0%AE%AA%E0%AE%BF%E0%AE%AF%E0%AE%AE%E0%AF%8D)" TargetMode="External" /><Relationship Id="rId9" Type="http://schemas.openxmlformats.org/officeDocument/2006/relationships/hyperlink" Target="https://ta.wikipedia.org/wiki/%E0%AE%9A%E0%AF%82%E0%AE%B3%E0%AE%BE%E0%AE%AE%E0%AE%A3%E0%AE%BF" TargetMode="External" /><Relationship Id="rId14" Type="http://schemas.openxmlformats.org/officeDocument/2006/relationships/hyperlink" Target="https://ta.wikipedia.org/wiki/%E0%AE%AA%E0%AF%86%E0%AE%B0%E0%AE%BF%E0%AE%AF%E0%AE%AA%E0%AF%81%E0%AE%B0%E0%AE%BE%E0%AE%A3%E0%AE%AE%E0%AF%8D" TargetMode="External" /><Relationship Id="rId22" Type="http://schemas.openxmlformats.org/officeDocument/2006/relationships/hyperlink" Target="https://ta.wikipedia.org/wiki/%E0%AE%AA%E0%AE%BE%E0%AE%B0%E0%AE%A4_%E0%AE%B5%E0%AF%86%E0%AE%A3%E0%AF%8D%E0%AE%AA%E0%AE%BE" TargetMode="Externa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052736"/>
            <a:ext cx="6172200" cy="79208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b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br>
              <a:rPr lang="en-GB" dirty="0"/>
            </a:b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0000FF"/>
                </a:solidFill>
              </a:rPr>
              <a:t>வணக்கம்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780928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en-GB" sz="6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</a:t>
            </a:r>
            <a:r>
              <a:rPr lang="en-GB" sz="6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6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மரபு</a:t>
            </a:r>
            <a:endParaRPr lang="en-GB" sz="60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ta-IN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 மொழி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க்குடும்பங்கள்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இந்தோ ஆரிய மொழிக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திராவிட மொழிக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ஆஸ்திரோ ஆசிய மொழிக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சீன திபெத்திய மொழிக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792088"/>
          </a:xfrm>
        </p:spPr>
        <p:txBody>
          <a:bodyPr>
            <a:normAutofit/>
          </a:bodyPr>
          <a:lstStyle/>
          <a:p>
            <a:pPr algn="ctr"/>
            <a:r>
              <a:rPr lang="ta-IN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திராவிட மொழிகள்</a:t>
            </a:r>
            <a:endParaRPr lang="en-GB" sz="36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GB" dirty="0"/>
              <a:t>		</a:t>
            </a:r>
            <a:r>
              <a:rPr lang="ta-IN" dirty="0"/>
              <a:t>திராவிட மொழிகள் மூன்று பெரும் பிரிவாகப் பிரிப்பர்</a:t>
            </a:r>
            <a:r>
              <a:rPr lang="en-GB" dirty="0"/>
              <a:t>. </a:t>
            </a:r>
            <a:r>
              <a:rPr lang="ta-IN" dirty="0"/>
              <a:t>அவை</a:t>
            </a:r>
            <a:r>
              <a:rPr lang="en-GB" dirty="0"/>
              <a:t>,  </a:t>
            </a:r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/>
              <a:t>1. </a:t>
            </a:r>
            <a:r>
              <a:rPr lang="en-GB" dirty="0" err="1"/>
              <a:t>தென்திராவிட</a:t>
            </a:r>
            <a:r>
              <a:rPr lang="en-GB" dirty="0"/>
              <a:t> </a:t>
            </a:r>
            <a:r>
              <a:rPr lang="en-GB" dirty="0" err="1"/>
              <a:t>மொழிகள்</a:t>
            </a:r>
            <a:endParaRPr lang="en-GB" dirty="0"/>
          </a:p>
          <a:p>
            <a:pPr algn="ctr">
              <a:buNone/>
            </a:pPr>
            <a:r>
              <a:rPr lang="en-GB" dirty="0"/>
              <a:t>2.</a:t>
            </a:r>
            <a:r>
              <a:rPr lang="ta-IN" dirty="0"/>
              <a:t> நடுத்திராவிட மொழிகள்</a:t>
            </a:r>
            <a:r>
              <a:rPr lang="en-GB" dirty="0"/>
              <a:t>    </a:t>
            </a:r>
          </a:p>
          <a:p>
            <a:pPr algn="ctr">
              <a:buNone/>
            </a:pPr>
            <a:r>
              <a:rPr lang="en-GB" dirty="0"/>
              <a:t>3.  </a:t>
            </a:r>
            <a:r>
              <a:rPr lang="ta-IN" dirty="0"/>
              <a:t>வடதிராவிட மொழிகள்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724942"/>
          </a:xfrm>
        </p:spPr>
        <p:txBody>
          <a:bodyPr>
            <a:normAutofit/>
          </a:bodyPr>
          <a:lstStyle/>
          <a:p>
            <a:pPr algn="ctr"/>
            <a:r>
              <a:rPr lang="ta-IN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தென்</a:t>
            </a:r>
            <a:r>
              <a:rPr lang="en-GB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a-IN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திராவிட மொழிகள்</a:t>
            </a:r>
            <a:endParaRPr lang="en-GB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</a:t>
            </a:r>
          </a:p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மலையாளம்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</a:p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கன்னடம்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</a:p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குடகு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துளு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	</a:t>
            </a:r>
          </a:p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தோடா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</a:p>
          <a:p>
            <a:pPr lvl="0"/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கோத்தா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கொரகா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இருளா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ta-IN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நடுத்திராவிட மொழிகள்</a:t>
            </a:r>
            <a:endParaRPr lang="en-GB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தெலுங்கு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கூயி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கூவி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கோண்டா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கோலாமி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நாயக்கி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பெங்கோ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மண்டா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பர்ஜி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கதபா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கோண்டி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</a:t>
            </a: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கோயா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ta-IN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வடதிராவிட மொழிகள்</a:t>
            </a:r>
            <a:endParaRPr lang="en-GB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குருக்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மால்தோ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பிராகூய்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ஜானு தமிழ்\Downloads\IMG-20230217-WA000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35549" y="180468"/>
            <a:ext cx="6736913" cy="62933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உலகச்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செம்மொழிகள்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467600" cy="3962400"/>
          </a:xfrm>
        </p:spPr>
        <p:txBody>
          <a:bodyPr>
            <a:normAutofit/>
          </a:bodyPr>
          <a:lstStyle/>
          <a:p>
            <a:pPr lvl="0"/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கிரேக்க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இலத்தீன்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சமஸ்கிருதம்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சீனம்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எபிரேயம்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ஹீப்ரு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lvl="0"/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algn="ctr"/>
            <a:r>
              <a:rPr lang="en-GB" sz="36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செம்மொழித்</a:t>
            </a:r>
            <a:r>
              <a:rPr lang="en-GB" sz="36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தகுதிகள்</a:t>
            </a:r>
            <a:endParaRPr lang="en-GB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1. 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தொன்மை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2.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பிற மொழித் தாக்கமி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ல்லாத்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தனித்தன்மை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3.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தாய்மைத்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4.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தனித்தன்மை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5.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வளமும்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இலக்கணச்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சிறப்பும்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6.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பொதுமைப்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பண்புகள்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7.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நடுவுநிலைமை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8.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பண்பாடு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பட்டறிவின்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வெளிப்பாடு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9.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சிந்தனை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10.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தனித்தன்மை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வெளிப்பாடு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11.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மொழிக்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செவ்வியல்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தகுதிகளில்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குறிப்பிடத்தக்கவை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v"/>
            </a:pPr>
            <a:r>
              <a:rPr lang="en-GB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தாய்மை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தோன்றுவதற்குத்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தாயாக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இருந்திருக்கிறது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algn="just">
              <a:buFont typeface="Wingdings" pitchFamily="2" charset="2"/>
              <a:buChar char="v"/>
            </a:pPr>
            <a:r>
              <a:rPr lang="en-GB" b="1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தொன்மை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கிடைக்கின்ற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நூலான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250 –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க்கும்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இடங்களில்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என்மனார்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மொழிமனார்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மொழிப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குறிப்பிடுகிறது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எனவே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தொல்காப்பியத்திற்கு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முன்னரே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நூற்றுக்கணக்கான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இருந்திருக்க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வேண்டும்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457200" indent="-457200" algn="just">
              <a:buFont typeface="Wingdings" pitchFamily="2" charset="2"/>
              <a:buChar char="v"/>
            </a:pPr>
            <a:r>
              <a:rPr lang="ta-IN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 மொழித் தாக்கமின்மை</a:t>
            </a:r>
            <a:r>
              <a:rPr lang="en-GB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அரசியல்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வணிகம்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போன்றவற்றால்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பிறமொழித்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தாக்கம்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ஏற்பட்டும்கூட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தமிழ்மொழியானது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தனித்து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இயங்கும்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தன்மையுடன்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இருந்து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வருகிறது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a-IN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உயர்சிந்தனை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யாதும்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ஊரே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யாவரும்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கேளீர்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ஐ.நா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.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சபை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r>
              <a:rPr lang="en-GB" sz="2800" b="1" dirty="0" err="1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பிறப்பொக்கும்</a:t>
            </a:r>
            <a:r>
              <a:rPr lang="en-GB" sz="2800" b="1" dirty="0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எல்லா</a:t>
            </a:r>
            <a:r>
              <a:rPr lang="en-GB" sz="2800" b="1" dirty="0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உயிர்க்கும்</a:t>
            </a:r>
            <a:r>
              <a:rPr lang="en-GB" sz="2800" b="1" dirty="0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திருக்குறள்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-972)</a:t>
            </a:r>
          </a:p>
          <a:p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உண்பது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நாழி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உடுப்பவை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இரண்டே</a:t>
            </a:r>
            <a:endParaRPr lang="en-GB" sz="2800" b="1" dirty="0">
              <a:solidFill>
                <a:srgbClr val="0000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புறநானூறு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189)</a:t>
            </a:r>
          </a:p>
          <a:p>
            <a:r>
              <a:rPr lang="en-GB" sz="2800" b="1" dirty="0" err="1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உண்டாலம்ம</a:t>
            </a:r>
            <a:r>
              <a:rPr lang="en-GB" sz="2800" b="1" dirty="0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இவ்வுலகம்</a:t>
            </a:r>
            <a:r>
              <a:rPr lang="en-GB" sz="2800" b="1" dirty="0">
                <a:solidFill>
                  <a:srgbClr val="FF33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0" indent="0"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புறநானூறு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பா.182)</a:t>
            </a:r>
          </a:p>
          <a:p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பண்பெனப்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படுவது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பாடறிந்து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ஒழுகுதல்</a:t>
            </a:r>
            <a:r>
              <a:rPr lang="en-GB" sz="28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கலித்தொகை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நெய்தல்கலி.பா.133)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அண்ணா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பல்கலைக்கழகம்</a:t>
            </a:r>
            <a:endParaRPr lang="en-GB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endParaRPr lang="en-GB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GB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பொறியியல்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தொழில்நுட்பத்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மையம்</a:t>
            </a:r>
            <a:r>
              <a:rPr lang="en-GB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GB" dirty="0"/>
            </a:br>
            <a:endParaRPr lang="en-GB" dirty="0"/>
          </a:p>
          <a:p>
            <a:endParaRPr lang="en-GB" dirty="0"/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!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வணக்கம்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 Black" pitchFamily="34" charset="0"/>
              </a:rPr>
              <a:t>		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வளமை</a:t>
            </a:r>
            <a:endParaRPr lang="en-GB" sz="36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பிறப்பியல்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மெய்ப்பாட்டியல்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மரபியல்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ஆறறிவுப்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பாகுபாடு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வினைச்சொல்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கட்டமைப்பு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வினைமுற்று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விகுதிகள்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v"/>
            </a:pP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திணை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காலம்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தமிழ்ச்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செவ்விலக்கியங்கள்</a:t>
            </a:r>
            <a:endParaRPr lang="en-GB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7467600" cy="5259530"/>
          </a:xfrm>
        </p:spPr>
        <p:txBody>
          <a:bodyPr/>
          <a:lstStyle/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-  1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எட்டுத்தொகை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-  8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பத்துப்பாட்டு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	-10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பதினெண்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கீழ்க்கணக்கு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-18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சிலப்பதிகாரம்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			-  1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மணிமேகலை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-  1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இறையனார்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களவியலுரை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 1</a:t>
            </a:r>
          </a:p>
          <a:p>
            <a:pPr lvl="0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முத்தொள்ளாயிரம்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-  1</a:t>
            </a:r>
          </a:p>
          <a:p>
            <a:pPr>
              <a:buNone/>
            </a:pPr>
            <a:r>
              <a:rPr lang="en-GB" dirty="0"/>
              <a:t>						------------</a:t>
            </a:r>
          </a:p>
          <a:p>
            <a:pPr>
              <a:buNone/>
            </a:pPr>
            <a:r>
              <a:rPr lang="en-GB" dirty="0"/>
              <a:t>						  41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சமயச்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சார்பற்ற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endParaRPr lang="en-GB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இலக்கியங்களில்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சமயங்கள்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செய்திகள்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தலைமை</a:t>
            </a:r>
            <a:r>
              <a:rPr lang="en-GB" sz="2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நிலையில்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பதிவு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செய்யப்பட்டிருக்கவில்லை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algn="just"/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மாறாகத்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தெய்வங்களை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நட்பு</a:t>
            </a:r>
            <a:r>
              <a:rPr lang="en-GB" sz="2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நிலையில்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வைத்துப்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போற்றியிருப்பதைத்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தெளிவாக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அறிய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முடிகிறது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சமயச்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சார்பற்ற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848600" cy="4873752"/>
          </a:xfrm>
        </p:spPr>
        <p:txBody>
          <a:bodyPr>
            <a:normAutofit/>
          </a:bodyPr>
          <a:lstStyle/>
          <a:p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வழிபாடு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வேறு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வழிபாடு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வரைமுறை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இல்லை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கடவுள்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கோயில்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உள்ளன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வழிபாடு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கொற்றவை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வழிபாடு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நடுகல்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வழிபாடு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வேலன்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வெறியாட்டு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சமயச்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சார்பற்ற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 algn="just">
              <a:buAutoNum type="arabicPeriod"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திருக்குறளில்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கடவுள்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கடவுளரின்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மட்டுமே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பேசப்பட்டுள்ளது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பெயர்கள்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கூறப்படவில்லை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(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மலர்மிசை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ஏகினான்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எண்குணத்தான்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சிலப்பதிகாரத்தின்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தொடக்கம்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இயற்கை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வாழ்த்துப்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பாடலாக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அமைந்துள்ளது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457200" indent="-457200" algn="just"/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திங்களைப்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போற்றுதும்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/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ஞாயிறு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போற்றுதும்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 algn="just"/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மாமழை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போற்றுதும்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சமயச்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சார்பற்ற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29196"/>
          </a:xfrm>
        </p:spPr>
        <p:txBody>
          <a:bodyPr>
            <a:normAutofit/>
          </a:bodyPr>
          <a:lstStyle/>
          <a:p>
            <a:pPr algn="just"/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எட்டுத்தொகை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பத்துப்பாட்டு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போன்ற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நூல்களுக்குக்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கடவுள்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வாழ்த்துப்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பாடப்பட்டிருக்கவில்லை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(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தற்போது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கிடைக்கும்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கடவுள்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வாழ்த்துப்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பிற்சேர்க்கையாகச்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சேர்க்கப்பட்டவை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.) </a:t>
            </a:r>
          </a:p>
          <a:p>
            <a:pPr algn="just"/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சமண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இலக்கியமாகக்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கருதப்படும்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சிலப்பதிகாரத்தில்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சிவன்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திருமால்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அருகன்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கொற்றவை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ஐயை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அனைத்துத்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தெய்வங்களையும்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எவ்விதமான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வெறுப்புணர்ச்சியின்றி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பதிவு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செய்யப்பட்டுள்ளது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இலக்கியத்தில்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பகிர்தல்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அறம்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/>
              <a:t>கொடை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வாய்மை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அறம்</a:t>
            </a:r>
            <a:r>
              <a:rPr lang="en-IN" dirty="0"/>
              <a:t> </a:t>
            </a:r>
            <a:r>
              <a:rPr lang="en-IN" dirty="0" err="1"/>
              <a:t>கூறவையம்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அரசியல்</a:t>
            </a:r>
            <a:r>
              <a:rPr lang="en-IN" dirty="0"/>
              <a:t> </a:t>
            </a:r>
            <a:r>
              <a:rPr lang="en-IN" dirty="0" err="1"/>
              <a:t>அறம்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வணிக</a:t>
            </a:r>
            <a:r>
              <a:rPr lang="en-IN" dirty="0"/>
              <a:t> </a:t>
            </a:r>
            <a:r>
              <a:rPr lang="en-IN" dirty="0" err="1"/>
              <a:t>அறம்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போர்</a:t>
            </a:r>
            <a:r>
              <a:rPr lang="en-IN" dirty="0"/>
              <a:t> </a:t>
            </a:r>
            <a:r>
              <a:rPr lang="en-IN" dirty="0" err="1"/>
              <a:t>அறம்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59174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762000"/>
            <a:ext cx="6447501" cy="1090144"/>
          </a:xfrm>
        </p:spPr>
        <p:txBody>
          <a:bodyPr>
            <a:normAutofit/>
          </a:bodyPr>
          <a:lstStyle/>
          <a:p>
            <a:pPr lvl="0"/>
            <a:r>
              <a:rPr lang="en-IN" b="1" dirty="0" err="1">
                <a:solidFill>
                  <a:srgbClr val="FF0000"/>
                </a:solidFill>
              </a:rPr>
              <a:t>திருக்குறளில்</a:t>
            </a:r>
            <a:r>
              <a:rPr lang="en-IN" b="1" dirty="0">
                <a:solidFill>
                  <a:srgbClr val="FF0000"/>
                </a:solidFill>
              </a:rPr>
              <a:t> </a:t>
            </a:r>
            <a:r>
              <a:rPr lang="ta-IN" b="1" dirty="0">
                <a:ln>
                  <a:noFill/>
                </a:ln>
                <a:solidFill>
                  <a:srgbClr val="FF0000"/>
                </a:solidFill>
                <a:latin typeface="Lato"/>
              </a:rPr>
              <a:t>மேலாண்மை</a:t>
            </a:r>
            <a:br>
              <a:rPr lang="en-US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8000" y="1852144"/>
            <a:ext cx="7569200" cy="4624856"/>
          </a:xfrm>
        </p:spPr>
        <p:txBody>
          <a:bodyPr>
            <a:normAutofit fontScale="92500" lnSpcReduction="20000"/>
          </a:bodyPr>
          <a:lstStyle/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200" dirty="0"/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1200" dirty="0">
              <a:latin typeface="Lato"/>
            </a:endParaRP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a-IN" dirty="0">
                <a:solidFill>
                  <a:srgbClr val="3A3A3A"/>
                </a:solidFill>
                <a:latin typeface="Lato"/>
              </a:rPr>
              <a:t>மேலாண்மை என்பதற்கு ஓர் அமைப்பு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, </a:t>
            </a:r>
            <a:r>
              <a:rPr lang="ta-IN" dirty="0">
                <a:solidFill>
                  <a:srgbClr val="3A3A3A"/>
                </a:solidFill>
                <a:latin typeface="Lato"/>
              </a:rPr>
              <a:t>துறை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, </a:t>
            </a:r>
            <a:r>
              <a:rPr lang="ta-IN" dirty="0">
                <a:solidFill>
                  <a:srgbClr val="3A3A3A"/>
                </a:solidFill>
                <a:latin typeface="Lato"/>
              </a:rPr>
              <a:t>நிறுவனம் முதலியவற்றில் கட்டுப்படுத்துதல்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, </a:t>
            </a:r>
            <a:r>
              <a:rPr lang="ta-IN" dirty="0">
                <a:solidFill>
                  <a:srgbClr val="3A3A3A"/>
                </a:solidFill>
                <a:latin typeface="Lato"/>
              </a:rPr>
              <a:t>கண்காணித்தல்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, </a:t>
            </a:r>
            <a:r>
              <a:rPr lang="ta-IN" dirty="0">
                <a:solidFill>
                  <a:srgbClr val="3A3A3A"/>
                </a:solidFill>
                <a:latin typeface="Lato"/>
              </a:rPr>
              <a:t>பராமரித்தல் போன்றவற்றை உள்ளடக்கிய செயல்பாடு என க்ரியாவின் தற்காலத் தமிழ்அகராதி பொருள் உரைக்கின்றது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.</a:t>
            </a: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>
              <a:solidFill>
                <a:srgbClr val="3A3A3A"/>
              </a:solidFill>
              <a:latin typeface="Lato"/>
              <a:cs typeface="Latha"/>
            </a:endParaRP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ta-IN" dirty="0">
                <a:solidFill>
                  <a:srgbClr val="3A3A3A"/>
                </a:solidFill>
                <a:latin typeface="Lato"/>
              </a:rPr>
              <a:t>ஒரு தனி நபரோ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, </a:t>
            </a:r>
            <a:r>
              <a:rPr lang="ta-IN" dirty="0">
                <a:solidFill>
                  <a:srgbClr val="3A3A3A"/>
                </a:solidFill>
                <a:latin typeface="Lato"/>
              </a:rPr>
              <a:t>ஒரு குழு சார்ந்த தனி நபர்களோ ஒரு நிறுவனத்தின் வளர்ச்சியினைக் கருத்தில்கொண்டு ஆய்ந்தறிந்த முடிவுகளைத் திட்டமிடுவதோடு அவற்றைச் செயல்படுத்த உரிய நடவடிக்கை எடுப்பதும் பொதுவாக மேலாண்மை எனப்படுகிறது</a:t>
            </a:r>
            <a:r>
              <a:rPr lang="en-US" dirty="0">
                <a:solidFill>
                  <a:srgbClr val="3A3A3A"/>
                </a:solidFill>
                <a:latin typeface="Lato"/>
                <a:cs typeface="Latha"/>
              </a:rPr>
              <a:t>.</a:t>
            </a:r>
            <a:endParaRPr lang="en-US" sz="1200" dirty="0"/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br>
              <a:rPr lang="en-US" dirty="0">
                <a:solidFill>
                  <a:srgbClr val="3A3A3A"/>
                </a:solidFill>
                <a:latin typeface="Lato"/>
              </a:rPr>
            </a:br>
            <a:endParaRPr lang="en-US" sz="2100" dirty="0">
              <a:latin typeface="Arial" panose="020B0604020202020204" pitchFamily="34" charset="0"/>
            </a:endParaRP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>
              <a:solidFill>
                <a:srgbClr val="3A3A3A"/>
              </a:solidFill>
              <a:latin typeface="Lato"/>
              <a:cs typeface="Latha"/>
            </a:endParaRP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dirty="0">
              <a:solidFill>
                <a:srgbClr val="3A3A3A"/>
              </a:solidFill>
              <a:latin typeface="Lato"/>
              <a:cs typeface="Latha"/>
            </a:endParaRPr>
          </a:p>
          <a:p>
            <a:pPr marL="0" indent="0" algn="ctr" defTabSz="6858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69143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38316"/>
            <a:ext cx="6697729" cy="4732036"/>
          </a:xfrm>
        </p:spPr>
        <p:txBody>
          <a:bodyPr>
            <a:normAutofit/>
          </a:bodyPr>
          <a:lstStyle/>
          <a:p>
            <a:pPr algn="just"/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மேலாண்மைத்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துறையில்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புகழ்பெற்ற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வல்லுநரான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பீட்டர்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டிரக்கர்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(Peter F. Drucker)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நிறுவனங்களில்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என்பது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தவிர்க்க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முடியாத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அங்கமாக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அமைகின்றது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அங்கத்தின்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செயல்பாட்டைப்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பொறுத்தே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நிறுவனத்தின்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நிலைப்பாடும்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மேம்பாடும்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அமையும்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மேலாண்மையின்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முக்கியத்துவத்தை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உணர்த்துகின்றார்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மேலாண்மைத்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துறையின்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செயல்பாடுகள்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இயக்குநர்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என்பவரின்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தலைமையின்கீழ்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இயக்கப்படுகின்றது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தொழில்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நிறுவனத்தின்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சிறந்த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தலைமையின்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ஆளுமைத்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திறத்தின்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அடிப்படையில்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அமைகிறது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அதனால்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நிறுவனத்தின்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இயக்குநரின்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பணிகள்குறித்து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இன்றைய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சிந்தனையாளர்களான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லூதர்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குளிக்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(Luther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Gulick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மேலாண்மையியலின்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தந்தை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அழைக்கப்படும்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ஹென்றி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ஃபாயல்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(Henry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Fayol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),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லிண்டால்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அர்விக்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Lyndall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Urwick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ரால்வ்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டேவிஷ்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(Ralph Davis) E.F.L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பிரச்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((E.F.L.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Brech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கூன்ஸ்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ரூ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ஓடோனல்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(Koontz and O’ Donnell)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போன்றோர்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பல்வேறு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வகையில்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5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கருத்துரைத்துள்ளனர்</a:t>
            </a:r>
            <a:r>
              <a:rPr lang="en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8520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38316"/>
            <a:ext cx="7645400" cy="518628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IN" dirty="0" err="1"/>
              <a:t>இவர்கள்</a:t>
            </a:r>
            <a:r>
              <a:rPr lang="en-IN" dirty="0"/>
              <a:t> </a:t>
            </a:r>
            <a:r>
              <a:rPr lang="en-IN" dirty="0" err="1"/>
              <a:t>அனைவரும்</a:t>
            </a:r>
            <a:r>
              <a:rPr lang="en-IN" dirty="0"/>
              <a:t> </a:t>
            </a:r>
            <a:r>
              <a:rPr lang="en-IN" dirty="0" err="1"/>
              <a:t>ஒரு</a:t>
            </a:r>
            <a:r>
              <a:rPr lang="en-IN" dirty="0"/>
              <a:t> </a:t>
            </a:r>
            <a:r>
              <a:rPr lang="en-IN" dirty="0" err="1"/>
              <a:t>நிறுவனத்தின்</a:t>
            </a:r>
            <a:r>
              <a:rPr lang="en-IN" dirty="0"/>
              <a:t> </a:t>
            </a:r>
            <a:r>
              <a:rPr lang="en-IN" dirty="0" err="1"/>
              <a:t>திட்டமிடல்</a:t>
            </a:r>
            <a:r>
              <a:rPr lang="en-IN" dirty="0"/>
              <a:t>, </a:t>
            </a:r>
            <a:r>
              <a:rPr lang="en-IN" dirty="0" err="1"/>
              <a:t>ஒழுங்கமைவு</a:t>
            </a:r>
            <a:r>
              <a:rPr lang="en-IN" dirty="0"/>
              <a:t>, </a:t>
            </a:r>
            <a:r>
              <a:rPr lang="en-IN" dirty="0" err="1"/>
              <a:t>ஒருங்கிணைப்பு</a:t>
            </a:r>
            <a:r>
              <a:rPr lang="en-IN" dirty="0"/>
              <a:t>, </a:t>
            </a:r>
            <a:r>
              <a:rPr lang="en-IN" dirty="0" err="1"/>
              <a:t>கட்டுப்படுத்தல்</a:t>
            </a:r>
            <a:r>
              <a:rPr lang="en-IN" dirty="0"/>
              <a:t>, </a:t>
            </a:r>
            <a:r>
              <a:rPr lang="en-IN" dirty="0" err="1"/>
              <a:t>பணியாளர்</a:t>
            </a:r>
            <a:r>
              <a:rPr lang="en-IN" dirty="0"/>
              <a:t> </a:t>
            </a:r>
            <a:r>
              <a:rPr lang="en-IN" dirty="0" err="1"/>
              <a:t>நியமனம்</a:t>
            </a:r>
            <a:r>
              <a:rPr lang="en-IN" dirty="0"/>
              <a:t>, </a:t>
            </a:r>
            <a:r>
              <a:rPr lang="en-IN" dirty="0" err="1"/>
              <a:t>வழிநடத்துதல்</a:t>
            </a:r>
            <a:r>
              <a:rPr lang="en-IN" dirty="0"/>
              <a:t>, </a:t>
            </a:r>
            <a:r>
              <a:rPr lang="en-IN" dirty="0" err="1"/>
              <a:t>ஊக்கப்படுத்துதல்</a:t>
            </a:r>
            <a:r>
              <a:rPr lang="en-IN" dirty="0"/>
              <a:t> </a:t>
            </a:r>
            <a:r>
              <a:rPr lang="en-IN" dirty="0" err="1"/>
              <a:t>போன்ற</a:t>
            </a:r>
            <a:r>
              <a:rPr lang="en-IN" dirty="0"/>
              <a:t> </a:t>
            </a:r>
            <a:r>
              <a:rPr lang="en-IN" dirty="0" err="1"/>
              <a:t>பல்வேறு</a:t>
            </a:r>
            <a:r>
              <a:rPr lang="en-IN" dirty="0"/>
              <a:t> </a:t>
            </a:r>
            <a:r>
              <a:rPr lang="en-IN" dirty="0" err="1"/>
              <a:t>செயல்பாடுகள்</a:t>
            </a:r>
            <a:r>
              <a:rPr lang="en-IN" dirty="0"/>
              <a:t> </a:t>
            </a:r>
            <a:r>
              <a:rPr lang="en-IN" dirty="0" err="1"/>
              <a:t>குறித்து</a:t>
            </a:r>
            <a:r>
              <a:rPr lang="en-IN" dirty="0"/>
              <a:t> </a:t>
            </a:r>
            <a:r>
              <a:rPr lang="en-IN" dirty="0" err="1"/>
              <a:t>விளக்கியுள்ளனர்</a:t>
            </a:r>
            <a:r>
              <a:rPr lang="en-IN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IN" dirty="0" err="1"/>
              <a:t>இதில்</a:t>
            </a:r>
            <a:r>
              <a:rPr lang="en-IN" dirty="0"/>
              <a:t> </a:t>
            </a:r>
            <a:r>
              <a:rPr lang="en-IN" dirty="0" err="1">
                <a:solidFill>
                  <a:srgbClr val="FF0000"/>
                </a:solidFill>
              </a:rPr>
              <a:t>லூர்தர்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 err="1">
                <a:solidFill>
                  <a:srgbClr val="FF0000"/>
                </a:solidFill>
              </a:rPr>
              <a:t>குளிக்</a:t>
            </a:r>
            <a:r>
              <a:rPr lang="en-IN" dirty="0">
                <a:solidFill>
                  <a:srgbClr val="FF0000"/>
                </a:solidFill>
              </a:rPr>
              <a:t> </a:t>
            </a:r>
            <a:r>
              <a:rPr lang="en-IN" dirty="0"/>
              <a:t>(Luther </a:t>
            </a:r>
            <a:r>
              <a:rPr lang="en-IN" dirty="0" err="1"/>
              <a:t>Gulic</a:t>
            </a:r>
            <a:r>
              <a:rPr lang="en-IN" dirty="0"/>
              <a:t>) </a:t>
            </a:r>
            <a:r>
              <a:rPr lang="en-IN" dirty="0" err="1"/>
              <a:t>எனும்</a:t>
            </a:r>
            <a:r>
              <a:rPr lang="en-IN" dirty="0"/>
              <a:t> </a:t>
            </a:r>
            <a:r>
              <a:rPr lang="en-IN" dirty="0" err="1"/>
              <a:t>நவீன</a:t>
            </a:r>
            <a:r>
              <a:rPr lang="en-IN" dirty="0"/>
              <a:t> </a:t>
            </a:r>
            <a:r>
              <a:rPr lang="en-IN" dirty="0" err="1"/>
              <a:t>மேலாண்மை</a:t>
            </a:r>
            <a:r>
              <a:rPr lang="en-IN" dirty="0"/>
              <a:t> </a:t>
            </a:r>
            <a:r>
              <a:rPr lang="en-IN" dirty="0" err="1"/>
              <a:t>அறிஞரின்</a:t>
            </a:r>
            <a:r>
              <a:rPr lang="en-IN" dirty="0"/>
              <a:t> </a:t>
            </a:r>
            <a:r>
              <a:rPr lang="en-IN" dirty="0" err="1"/>
              <a:t>நிர்வாகப்</a:t>
            </a:r>
            <a:r>
              <a:rPr lang="en-IN" dirty="0"/>
              <a:t> </a:t>
            </a:r>
            <a:r>
              <a:rPr lang="en-IN" dirty="0" err="1"/>
              <a:t>பணிகள்</a:t>
            </a:r>
            <a:r>
              <a:rPr lang="en-IN" dirty="0"/>
              <a:t> </a:t>
            </a:r>
            <a:r>
              <a:rPr lang="en-IN" dirty="0" err="1"/>
              <a:t>குறித்த</a:t>
            </a:r>
            <a:r>
              <a:rPr lang="en-IN" dirty="0"/>
              <a:t> ‘</a:t>
            </a:r>
            <a:r>
              <a:rPr lang="en-IN" dirty="0">
                <a:solidFill>
                  <a:srgbClr val="FF0000"/>
                </a:solidFill>
              </a:rPr>
              <a:t>POSDCORB’</a:t>
            </a:r>
            <a:r>
              <a:rPr lang="en-IN" dirty="0"/>
              <a:t> </a:t>
            </a:r>
            <a:r>
              <a:rPr lang="en-IN" dirty="0" err="1"/>
              <a:t>எனும்</a:t>
            </a:r>
            <a:r>
              <a:rPr lang="en-IN" dirty="0"/>
              <a:t> </a:t>
            </a:r>
            <a:r>
              <a:rPr lang="en-IN" dirty="0" err="1"/>
              <a:t>மேலாண்மைச்</a:t>
            </a:r>
            <a:r>
              <a:rPr lang="en-IN" dirty="0"/>
              <a:t> </a:t>
            </a:r>
            <a:r>
              <a:rPr lang="en-IN" dirty="0" err="1"/>
              <a:t>சிந்தனைகளைத்</a:t>
            </a:r>
            <a:r>
              <a:rPr lang="en-IN" dirty="0"/>
              <a:t> </a:t>
            </a:r>
            <a:r>
              <a:rPr lang="en-IN" dirty="0" err="1"/>
              <a:t>திருக்குறளில்</a:t>
            </a:r>
            <a:r>
              <a:rPr lang="en-IN" dirty="0"/>
              <a:t> </a:t>
            </a:r>
            <a:r>
              <a:rPr lang="en-IN" dirty="0" err="1"/>
              <a:t>பொருத்தி</a:t>
            </a:r>
            <a:r>
              <a:rPr lang="en-IN" dirty="0"/>
              <a:t> </a:t>
            </a:r>
            <a:r>
              <a:rPr lang="en-IN" dirty="0" err="1"/>
              <a:t>ஆராய்வதாக</a:t>
            </a:r>
            <a:r>
              <a:rPr lang="en-IN" dirty="0"/>
              <a:t> </a:t>
            </a:r>
            <a:r>
              <a:rPr lang="en-IN" dirty="0" err="1"/>
              <a:t>பின்வரும்</a:t>
            </a:r>
            <a:r>
              <a:rPr lang="en-IN" dirty="0"/>
              <a:t> </a:t>
            </a:r>
            <a:r>
              <a:rPr lang="en-IN" dirty="0" err="1"/>
              <a:t>பகுதி</a:t>
            </a:r>
            <a:r>
              <a:rPr lang="en-IN" dirty="0"/>
              <a:t> </a:t>
            </a:r>
            <a:r>
              <a:rPr lang="en-IN" dirty="0" err="1"/>
              <a:t>அமைகின்றது</a:t>
            </a:r>
            <a:r>
              <a:rPr lang="en-IN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IN" dirty="0"/>
              <a:t> ‘POSDCORB’ </a:t>
            </a:r>
            <a:r>
              <a:rPr lang="en-IN" dirty="0" err="1"/>
              <a:t>எனும்</a:t>
            </a:r>
            <a:r>
              <a:rPr lang="en-IN" dirty="0"/>
              <a:t> </a:t>
            </a:r>
            <a:r>
              <a:rPr lang="en-IN" dirty="0" err="1"/>
              <a:t>நவீன</a:t>
            </a:r>
            <a:r>
              <a:rPr lang="en-IN" dirty="0"/>
              <a:t> </a:t>
            </a:r>
            <a:r>
              <a:rPr lang="en-IN" dirty="0" err="1"/>
              <a:t>மேலாண்மைச்</a:t>
            </a:r>
            <a:r>
              <a:rPr lang="en-IN" dirty="0"/>
              <a:t> </a:t>
            </a:r>
            <a:r>
              <a:rPr lang="en-IN" dirty="0" err="1"/>
              <a:t>சிந்தனை</a:t>
            </a:r>
            <a:endParaRPr lang="en-IN" dirty="0"/>
          </a:p>
          <a:p>
            <a:pPr lvl="0" algn="just">
              <a:lnSpc>
                <a:spcPct val="120000"/>
              </a:lnSpc>
            </a:pPr>
            <a:r>
              <a:rPr lang="en-IN" dirty="0" err="1"/>
              <a:t>திட்டமிடல்</a:t>
            </a:r>
            <a:r>
              <a:rPr lang="en-IN" dirty="0"/>
              <a:t> – Planning (P)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ஒழுங்கமைவு</a:t>
            </a:r>
            <a:r>
              <a:rPr lang="en-IN" dirty="0"/>
              <a:t> – Organising (O)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பணியமர்தல்</a:t>
            </a:r>
            <a:r>
              <a:rPr lang="en-IN" dirty="0"/>
              <a:t> – Staffing (S)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வழிநடத்துதல்</a:t>
            </a:r>
            <a:r>
              <a:rPr lang="en-IN" dirty="0"/>
              <a:t> – Directing (D)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ஒருங்கிணைத்தல்</a:t>
            </a:r>
            <a:r>
              <a:rPr lang="en-IN" dirty="0"/>
              <a:t> – </a:t>
            </a:r>
            <a:r>
              <a:rPr lang="en-IN" dirty="0" err="1"/>
              <a:t>Co.ordinating</a:t>
            </a:r>
            <a:r>
              <a:rPr lang="en-IN" dirty="0"/>
              <a:t> (CO)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முறைப்படி</a:t>
            </a:r>
            <a:r>
              <a:rPr lang="en-IN" dirty="0"/>
              <a:t> </a:t>
            </a:r>
            <a:r>
              <a:rPr lang="en-IN" dirty="0" err="1"/>
              <a:t>எடுத்துரைத்தல்</a:t>
            </a:r>
            <a:r>
              <a:rPr lang="en-IN" dirty="0"/>
              <a:t> – Reporting (R)</a:t>
            </a:r>
          </a:p>
          <a:p>
            <a:pPr lvl="0" algn="just">
              <a:lnSpc>
                <a:spcPct val="120000"/>
              </a:lnSpc>
            </a:pPr>
            <a:r>
              <a:rPr lang="en-IN" dirty="0" err="1"/>
              <a:t>வரவுசெலவுத்</a:t>
            </a:r>
            <a:r>
              <a:rPr lang="en-IN" dirty="0"/>
              <a:t> </a:t>
            </a:r>
            <a:r>
              <a:rPr lang="en-IN" dirty="0" err="1"/>
              <a:t>திட்டமிடல்</a:t>
            </a:r>
            <a:r>
              <a:rPr lang="en-IN" dirty="0"/>
              <a:t> – Budgeting (B)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709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இலக்கியம்</a:t>
            </a:r>
            <a:endParaRPr lang="en-GB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/>
              <a:t>				</a:t>
            </a:r>
            <a:r>
              <a:rPr lang="en-GB" b="1" dirty="0" err="1">
                <a:solidFill>
                  <a:srgbClr val="0000FF"/>
                </a:solidFill>
              </a:rPr>
              <a:t>அலகு</a:t>
            </a:r>
            <a:r>
              <a:rPr lang="en-GB" b="1" dirty="0">
                <a:solidFill>
                  <a:srgbClr val="0000FF"/>
                </a:solidFill>
              </a:rPr>
              <a:t> -1</a:t>
            </a:r>
          </a:p>
          <a:p>
            <a:pPr algn="just">
              <a:buNone/>
            </a:pPr>
            <a:r>
              <a:rPr lang="en-GB" dirty="0"/>
              <a:t>	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மொழிக்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குடும்பங்கள்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திராவிட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செம்மொழி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செவ்விலக்கியங்கள்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சமயச்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சார்பற்ற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தன்மை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பகிர்தல்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திருக்குறளில்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மேலாண்மைக்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கருத்துகள்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தமிழ்க்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தமிழகத்தில்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சமண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பௌத்த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சமயங்களின்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தாக்கம்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பக்தி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ஆழ்வார்கள்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நாயன்மார்கள்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வளர்ச்சியில்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பாரதியார்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ஆகியோரின்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பங்களிப்பு</a:t>
            </a:r>
            <a:endParaRPr lang="en-GB" sz="3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N" b="1" dirty="0"/>
              <a:t>		</a:t>
            </a:r>
            <a:r>
              <a:rPr lang="en-IN" b="1" dirty="0" err="1">
                <a:solidFill>
                  <a:srgbClr val="FF0000"/>
                </a:solidFill>
              </a:rPr>
              <a:t>திட்டமிடல்</a:t>
            </a:r>
            <a:r>
              <a:rPr lang="en-IN" b="1" dirty="0">
                <a:solidFill>
                  <a:srgbClr val="FF0000"/>
                </a:solidFill>
              </a:rPr>
              <a:t> – Planning (P)</a:t>
            </a:r>
            <a:br>
              <a:rPr lang="en-IN" b="1" dirty="0"/>
            </a:b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எண்ணித்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துணிக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கருமம்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துணிந்தபின்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எண்ணுவம்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என்பது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இழுக்கு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467) </a:t>
            </a:r>
          </a:p>
          <a:p>
            <a:pPr>
              <a:buNone/>
            </a:pP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அழிவதூம்உம்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ஆவதூஉம்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ஆகி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வழிபயக்கும்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ஊதியமும்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சூழ்ந்து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461)</a:t>
            </a:r>
          </a:p>
          <a:p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பொருள்கருவி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காலம்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வினைஇடனொடு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ஐந்தும்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இருள்தீர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எண்ணிச்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675)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61411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314450"/>
            <a:ext cx="6447501" cy="498423"/>
          </a:xfrm>
        </p:spPr>
        <p:txBody>
          <a:bodyPr>
            <a:normAutofit fontScale="90000"/>
          </a:bodyPr>
          <a:lstStyle/>
          <a:p>
            <a:pPr lvl="0"/>
            <a:r>
              <a:rPr lang="en-IN" dirty="0" err="1"/>
              <a:t>ஒழுங்கமைவு</a:t>
            </a:r>
            <a:r>
              <a:rPr lang="en-IN" dirty="0"/>
              <a:t> – Organising (O)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891069"/>
            <a:ext cx="6447501" cy="38896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sz="2100" b="1" dirty="0"/>
              <a:t> 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படைகுடி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கூழ்அமைச்சு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நட்புஅரண்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ஆறும்</a:t>
            </a:r>
            <a:endParaRPr lang="en-IN" sz="1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உடையான்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அரசருள்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ஏறு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381)</a:t>
            </a:r>
          </a:p>
          <a:p>
            <a:pPr lvl="0">
              <a:buNone/>
            </a:pPr>
            <a:r>
              <a:rPr lang="en-IN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பணியமர்தல்</a:t>
            </a:r>
            <a:r>
              <a:rPr lang="en-IN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Staffing (S)</a:t>
            </a:r>
          </a:p>
          <a:p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வினைவலியும்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தன்வலியும்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மாற்றான்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வலியும்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துணைவலியும்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தூக்கிச்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471)</a:t>
            </a:r>
          </a:p>
          <a:p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 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இதனை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இதனால்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இவன்முடிக்கும்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என்றுஆய்ந்து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அதனை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அவன்கண்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விடல்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517)</a:t>
            </a:r>
          </a:p>
          <a:p>
            <a:pPr lvl="0">
              <a:buNone/>
            </a:pPr>
            <a:r>
              <a:rPr lang="en-IN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வழிநடத்துதல்</a:t>
            </a:r>
            <a:r>
              <a:rPr lang="en-IN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Directing (D)</a:t>
            </a:r>
          </a:p>
          <a:p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அஞ்சாமை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ஈகை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அறிவுஊக்கம்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இந்நான்கும்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எஞ்சாமை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வேந்தற்கு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இயல்பு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382)</a:t>
            </a:r>
          </a:p>
          <a:p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தூங்காமை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கல்வி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துணிவுடைமை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இம்மூன்றும்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நீங்கா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நிலன்ஆள்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பவர்க்கு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383)</a:t>
            </a:r>
          </a:p>
          <a:p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காட்சிக்கு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எளியன்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கடுஞ்சொல்லன்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அல்லனேல்</a:t>
            </a:r>
            <a:b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மீக்கூறும்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மன்னன்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நிலம்</a:t>
            </a:r>
            <a:r>
              <a:rPr lang="en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386)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60903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969844"/>
            <a:ext cx="6447501" cy="491319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IN" sz="1950" b="1" dirty="0" err="1">
                <a:solidFill>
                  <a:srgbClr val="FF0000"/>
                </a:solidFill>
              </a:rPr>
              <a:t>ஒருங்கிணைத்தல்</a:t>
            </a:r>
            <a:r>
              <a:rPr lang="en-IN" sz="1950" b="1" dirty="0">
                <a:solidFill>
                  <a:srgbClr val="FF0000"/>
                </a:solidFill>
              </a:rPr>
              <a:t> – </a:t>
            </a:r>
            <a:r>
              <a:rPr lang="en-IN" sz="1950" b="1" dirty="0" err="1">
                <a:solidFill>
                  <a:srgbClr val="FF0000"/>
                </a:solidFill>
              </a:rPr>
              <a:t>Co.ordinating</a:t>
            </a:r>
            <a:r>
              <a:rPr lang="en-IN" sz="1950" b="1" dirty="0">
                <a:solidFill>
                  <a:srgbClr val="FF0000"/>
                </a:solidFill>
              </a:rPr>
              <a:t> (CO)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தெரிந்த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இனத்தொடு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தேர்ந்துஎண்ணிச்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செய்வார்க்கு</a:t>
            </a:r>
            <a:b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அரும்பொருள்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யாதொன்றும்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462)</a:t>
            </a:r>
          </a:p>
          <a:p>
            <a:pPr>
              <a:buNone/>
            </a:pP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பொதுநோக்கான்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வேந்தன்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வரிசையா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நோக்கின்</a:t>
            </a:r>
            <a:b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அதுநோக்கி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வாழ்வார்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95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பலர்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9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528)</a:t>
            </a:r>
          </a:p>
          <a:p>
            <a:pPr lvl="0"/>
            <a:r>
              <a:rPr lang="en-IN" sz="1950" b="1" dirty="0" err="1">
                <a:solidFill>
                  <a:srgbClr val="FF0000"/>
                </a:solidFill>
              </a:rPr>
              <a:t>முறைப்படி</a:t>
            </a:r>
            <a:r>
              <a:rPr lang="en-IN" sz="1950" b="1" dirty="0">
                <a:solidFill>
                  <a:srgbClr val="FF0000"/>
                </a:solidFill>
              </a:rPr>
              <a:t> </a:t>
            </a:r>
            <a:r>
              <a:rPr lang="en-IN" sz="1950" b="1" dirty="0" err="1">
                <a:solidFill>
                  <a:srgbClr val="FF0000"/>
                </a:solidFill>
              </a:rPr>
              <a:t>எடுத்துரைத்தல்</a:t>
            </a:r>
            <a:r>
              <a:rPr lang="en-IN" sz="1950" b="1" dirty="0">
                <a:solidFill>
                  <a:srgbClr val="FF0000"/>
                </a:solidFill>
              </a:rPr>
              <a:t> – Reporting (R)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தெரிதலும்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தேர்ந்து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ஒருதலையாச்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சொல்லலும்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வல்லது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அமைச்சு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634)</a:t>
            </a: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சொல்லுக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சொல்லைப்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பிறிதோர்சொல்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அச்சொல்லை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வெல்லும்சொல்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இன்மை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அறிந்து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645)</a:t>
            </a: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கேட்டார்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பிணிக்கும்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தகையவாய்க்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கேளாரும்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வேட்ப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மொழிவதாம்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643)</a:t>
            </a:r>
          </a:p>
          <a:p>
            <a:pPr marL="0" indent="0">
              <a:buNone/>
            </a:pPr>
            <a:r>
              <a:rPr lang="en-IN" dirty="0"/>
              <a:t>  </a:t>
            </a:r>
            <a:r>
              <a:rPr lang="en-IN" sz="1950" b="1" dirty="0" err="1">
                <a:solidFill>
                  <a:srgbClr val="FF0000"/>
                </a:solidFill>
              </a:rPr>
              <a:t>வரவுசெலவுத்</a:t>
            </a:r>
            <a:r>
              <a:rPr lang="en-IN" sz="1950" b="1" dirty="0">
                <a:solidFill>
                  <a:srgbClr val="FF0000"/>
                </a:solidFill>
              </a:rPr>
              <a:t> </a:t>
            </a:r>
            <a:r>
              <a:rPr lang="en-IN" sz="1950" b="1" dirty="0" err="1">
                <a:solidFill>
                  <a:srgbClr val="FF0000"/>
                </a:solidFill>
              </a:rPr>
              <a:t>திட்டமிடல்</a:t>
            </a:r>
            <a:r>
              <a:rPr lang="en-IN" sz="1950" b="1" dirty="0">
                <a:solidFill>
                  <a:srgbClr val="FF0000"/>
                </a:solidFill>
              </a:rPr>
              <a:t> – Budgeting (B)</a:t>
            </a:r>
          </a:p>
          <a:p>
            <a:pPr>
              <a:buNone/>
            </a:pPr>
            <a:r>
              <a:rPr lang="en-IN" dirty="0"/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இயற்றலும்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ஈட்டலும்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காத்தலும்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காத்த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வகுத்தலும்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வல்லது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அரசு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385)</a:t>
            </a: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ஆகாறு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அளவிட்டிது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ஆயினும்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கேடில்லை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போகாறு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அகலாக்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கடை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478)</a:t>
            </a: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அளவறிந்து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வாழாதான்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வாழ்க்கை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உளபோல</a:t>
            </a:r>
            <a:b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இல்லாகித்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தோன்றாக்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கெடும்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 (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: 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479)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8939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314450"/>
            <a:ext cx="6447501" cy="678976"/>
          </a:xfrm>
        </p:spPr>
        <p:txBody>
          <a:bodyPr/>
          <a:lstStyle/>
          <a:p>
            <a:r>
              <a:rPr lang="en-IN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IN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தமிழ்க்</a:t>
            </a:r>
            <a:r>
              <a:rPr lang="en-IN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காப்பியங்கள்</a:t>
            </a:r>
            <a:endParaRPr lang="en-IN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360" y="1993426"/>
            <a:ext cx="7316866" cy="36644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a-IN" sz="15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endParaRPr lang="en-IN" sz="15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காப்பு + இயம் = காப்பியம் ஆகியது. பழமரபுகளைக் குறிப்பாக இலக்கண மரபுகளைக் காத்து நிற்பது காப்பியம்</a:t>
            </a:r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ta-IN" sz="15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பெருங்காப்பியம்</a:t>
            </a:r>
            <a:r>
              <a:rPr lang="ta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 </a:t>
            </a:r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 tooltip="அறம்"/>
              </a:rPr>
              <a:t>அறம்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 tooltip="பொருள்"/>
              </a:rPr>
              <a:t>பொருள்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 tooltip="இன்பம்"/>
              </a:rPr>
              <a:t>இன்பம்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r>
              <a:rPr lang="ta-IN" sz="15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5" tooltip="வீடுபேறு"/>
              </a:rPr>
              <a:t>வீடு</a:t>
            </a:r>
            <a:r>
              <a:rPr lang="ta-IN" sz="15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ta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என்பனவற்றோடு ஓர் ஒப்பிலாத் தலைவனையும் தலைவியையும் கொண்டு இயற்றப்படுவது பெருங்காப்பியமாகும். வாய்மொழி இலக்கியம், தன்னுணர்ச்சிப் பாடல்கள், கதைபொதி பாடல்கள் என்று இது விரிந்து வளர்கிறது. </a:t>
            </a:r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ta-IN" sz="15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சிறு</a:t>
            </a:r>
            <a:r>
              <a:rPr lang="en-IN" sz="1500" b="1" i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ங்</a:t>
            </a:r>
            <a:r>
              <a:rPr lang="ta-IN" sz="1500" b="1" i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காப்பியம்</a:t>
            </a:r>
            <a:r>
              <a:rPr lang="ta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IN" sz="15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5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நான்கு பொருள்களையும் பயக்காமல் சில பொருள்கள் மட்டும் பயக்கும் கதைநூல் சிறுகாப்பியம்.</a:t>
            </a:r>
          </a:p>
          <a:p>
            <a:pPr>
              <a:buNone/>
            </a:pPr>
            <a:br>
              <a:rPr lang="ta-IN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62113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04800"/>
            <a:ext cx="6447501" cy="685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ta-IN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ஐம்பெருங் காப்பியங்கள்</a:t>
            </a:r>
            <a:endParaRPr lang="en-IN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371600"/>
            <a:ext cx="7721599" cy="5105400"/>
          </a:xfrm>
        </p:spPr>
        <p:txBody>
          <a:bodyPr>
            <a:normAutofit/>
          </a:bodyPr>
          <a:lstStyle/>
          <a:p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முற்காலத்தில் தமிழில் எழுதப்பட்ட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 tooltip="சிலப்பதிகாரம்"/>
              </a:rPr>
              <a:t>சிலப்பதிகாரம்</a:t>
            </a:r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endParaRPr lang="en-IN" sz="1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 tooltip="மணிமேகலை"/>
              </a:rPr>
              <a:t>மணிமேகலை</a:t>
            </a:r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endParaRPr lang="en-IN" sz="1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 tooltip="குண்டலகேசி"/>
              </a:rPr>
              <a:t>குண்டலகேசி</a:t>
            </a:r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endParaRPr lang="en-IN" sz="1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5" tooltip="வளையாபதி"/>
              </a:rPr>
              <a:t>வளையாபதி</a:t>
            </a:r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 </a:t>
            </a:r>
            <a:endParaRPr lang="en-IN" sz="1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ta-IN" sz="1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6" tooltip="சீவக சிந்தாமணி"/>
              </a:rPr>
              <a:t>சீவக சிந்தாமணி</a:t>
            </a: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என்னும் காப்பியங்கள் ஒருங்கே </a:t>
            </a:r>
            <a:r>
              <a:rPr lang="ta-IN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ஐம்பெருங் காப்பியங்கள்</a:t>
            </a: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என அறியப்படுகின்றன. இவற்றுள் சிலப்பதிகாரமும் மணிமேகலையும் </a:t>
            </a: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7" tooltip="தமிழ்ச் சங்கம்"/>
              </a:rPr>
              <a:t>சங்கம்</a:t>
            </a: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மருவிய காலத்திலேயே தோன்றியவை. ஏனையவை சோழர் காலத்தில் தோன்றியவையாகும்.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24153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062" y="228601"/>
            <a:ext cx="5092909" cy="838199"/>
          </a:xfrm>
        </p:spPr>
        <p:txBody>
          <a:bodyPr>
            <a:normAutofit/>
          </a:bodyPr>
          <a:lstStyle/>
          <a:p>
            <a:pPr algn="ctr"/>
            <a:r>
              <a:rPr lang="en-US" sz="22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sz="2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ஐஞ்சிறு காப்பியங்கள்</a:t>
            </a:r>
            <a:endParaRPr lang="en-IN" sz="2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6019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 dirty="0">
                <a:solidFill>
                  <a:srgbClr val="3366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" tooltip="நீலகேசி"/>
              </a:rPr>
              <a:t>நீலகேசி</a:t>
            </a: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ta-IN" sz="2400" dirty="0">
                <a:solidFill>
                  <a:srgbClr val="3366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3" tooltip="சூளாமணி"/>
              </a:rPr>
              <a:t>சூளாமணி</a:t>
            </a: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 dirty="0">
                <a:solidFill>
                  <a:srgbClr val="3366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4" tooltip="யசோதர காவியம்"/>
              </a:rPr>
              <a:t>யசோதர காவியம்</a:t>
            </a: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ta-IN" sz="2400" dirty="0">
                <a:solidFill>
                  <a:srgbClr val="3366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5" tooltip="நாககுமார காவியம்"/>
              </a:rPr>
              <a:t>நாககுமார காவியம்</a:t>
            </a: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  <a:r>
              <a:rPr lang="ta-IN" sz="2400" dirty="0">
                <a:solidFill>
                  <a:srgbClr val="3366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6" tooltip="உதயணகுமார காவியம்"/>
              </a:rPr>
              <a:t>உதயணகுமார காவியம்</a:t>
            </a:r>
            <a:r>
              <a:rPr lang="ta-IN" sz="24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08742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72044"/>
            <a:ext cx="8636000" cy="4564505"/>
          </a:xfrm>
        </p:spPr>
        <p:txBody>
          <a:bodyPr>
            <a:normAutofit fontScale="62500" lnSpcReduction="20000"/>
          </a:bodyPr>
          <a:lstStyle/>
          <a:p>
            <a:pPr fontAlgn="ctr"/>
            <a:r>
              <a:rPr lang="ta-IN" b="1" dirty="0">
                <a:solidFill>
                  <a:srgbClr val="FF0000"/>
                </a:solidFill>
                <a:hlinkClick r:id="rId2"/>
              </a:rPr>
              <a:t>ஐம்பெருங் காப்பியங்கள்</a:t>
            </a:r>
            <a:br>
              <a:rPr lang="ta-IN" b="1" dirty="0">
                <a:solidFill>
                  <a:srgbClr val="FF0000"/>
                </a:solidFill>
              </a:rPr>
            </a:br>
            <a:endParaRPr lang="en-IN" b="1" dirty="0">
              <a:solidFill>
                <a:srgbClr val="FF0000"/>
              </a:solidFill>
            </a:endParaRPr>
          </a:p>
          <a:p>
            <a:pPr fontAlgn="ctr"/>
            <a:r>
              <a:rPr lang="ta-IN" dirty="0">
                <a:hlinkClick r:id="rId3"/>
              </a:rPr>
              <a:t>சிலப்பதிகாரம்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4"/>
              </a:rPr>
              <a:t>மணிமேகலை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5"/>
              </a:rPr>
              <a:t>குண்டலகேசி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6"/>
              </a:rPr>
              <a:t>வளையாபதி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7"/>
              </a:rPr>
              <a:t>சீவக சிந்தாமணி</a:t>
            </a:r>
            <a:r>
              <a:rPr lang="ta-IN" dirty="0"/>
              <a:t> </a:t>
            </a:r>
            <a:r>
              <a:rPr lang="ta-IN" b="1" dirty="0"/>
              <a:t>·</a:t>
            </a:r>
            <a:endParaRPr lang="ta-IN" dirty="0"/>
          </a:p>
          <a:p>
            <a:pPr fontAlgn="ctr"/>
            <a:r>
              <a:rPr lang="ta-IN" dirty="0"/>
              <a:t>ஐஞ்சிறு காப்பியங்கள்</a:t>
            </a:r>
            <a:br>
              <a:rPr lang="ta-IN" dirty="0"/>
            </a:br>
            <a:endParaRPr lang="en-US" dirty="0"/>
          </a:p>
          <a:p>
            <a:pPr fontAlgn="ctr">
              <a:buNone/>
            </a:pPr>
            <a:r>
              <a:rPr lang="en-US" dirty="0">
                <a:hlinkClick r:id="rId8"/>
              </a:rPr>
              <a:t>  </a:t>
            </a:r>
            <a:r>
              <a:rPr lang="ta-IN" dirty="0">
                <a:hlinkClick r:id="rId8"/>
              </a:rPr>
              <a:t>நீலகேசி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9"/>
              </a:rPr>
              <a:t>சூளாமணி</a:t>
            </a:r>
            <a:r>
              <a:rPr lang="ta-IN" dirty="0"/>
              <a:t> </a:t>
            </a:r>
            <a:r>
              <a:rPr lang="ta-IN" dirty="0">
                <a:hlinkClick r:id="rId10"/>
              </a:rPr>
              <a:t>யசோதர காவியம்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1"/>
              </a:rPr>
              <a:t>நாககுமார காவியம்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2"/>
              </a:rPr>
              <a:t>உதயணகுமார காவியம்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endParaRPr lang="ta-IN" dirty="0"/>
          </a:p>
          <a:p>
            <a:pPr fontAlgn="ctr"/>
            <a:r>
              <a:rPr lang="ta-IN" dirty="0">
                <a:hlinkClick r:id="rId13"/>
              </a:rPr>
              <a:t>சைவக் காப்பியங்கள்</a:t>
            </a:r>
            <a:endParaRPr lang="ta-IN" dirty="0"/>
          </a:p>
          <a:p>
            <a:pPr fontAlgn="ctr"/>
            <a:r>
              <a:rPr lang="ta-IN" dirty="0">
                <a:hlinkClick r:id="rId14"/>
              </a:rPr>
              <a:t>பெரியபுராணம்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5"/>
              </a:rPr>
              <a:t>திருவிளையாடல் புராணம்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6"/>
              </a:rPr>
              <a:t>சுந்தரபாண்டியம்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7"/>
              </a:rPr>
              <a:t>கடம்பவன புராணம்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8"/>
              </a:rPr>
              <a:t>திருவாலவாயுடையார் திருவிளையாடற் புராணம்</a:t>
            </a:r>
            <a:r>
              <a:rPr lang="ta-IN" dirty="0"/>
              <a:t> </a:t>
            </a:r>
            <a:r>
              <a:rPr lang="ta-IN" b="1" dirty="0"/>
              <a:t>·</a:t>
            </a:r>
            <a:endParaRPr lang="ta-IN" dirty="0"/>
          </a:p>
          <a:p>
            <a:pPr fontAlgn="ctr"/>
            <a:r>
              <a:rPr lang="ta-IN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19"/>
              </a:rPr>
              <a:t>வைணவக் காப்பியங்கள்</a:t>
            </a:r>
            <a:endParaRPr lang="ta-IN" sz="2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ctr"/>
            <a:r>
              <a:rPr lang="ta-IN" dirty="0">
                <a:hlinkClick r:id="rId20"/>
              </a:rPr>
              <a:t>கம்பராமாயணம்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21"/>
              </a:rPr>
              <a:t>வில்லிபாரதம்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22"/>
              </a:rPr>
              <a:t>பாரத வெண்பா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23"/>
              </a:rPr>
              <a:t>அரங்கநாதர் பாரதம்</a:t>
            </a:r>
            <a:endParaRPr lang="ta-IN" dirty="0"/>
          </a:p>
          <a:p>
            <a:pPr fontAlgn="ctr"/>
            <a:r>
              <a:rPr lang="ta-IN" dirty="0">
                <a:hlinkClick r:id="rId24"/>
              </a:rPr>
              <a:t>சமணக் காப்பியங்கள்</a:t>
            </a:r>
            <a:endParaRPr lang="ta-IN" dirty="0"/>
          </a:p>
          <a:p>
            <a:pPr fontAlgn="ctr"/>
            <a:r>
              <a:rPr lang="ta-IN" dirty="0">
                <a:hlinkClick r:id="rId7"/>
              </a:rPr>
              <a:t>சீவக சிந்தாமணி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6"/>
              </a:rPr>
              <a:t>வளையாபதி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8"/>
              </a:rPr>
              <a:t>நீலகேசி</a:t>
            </a:r>
            <a:r>
              <a:rPr lang="ta-IN" dirty="0"/>
              <a:t> 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25"/>
              </a:rPr>
              <a:t>பெருங்கதை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0"/>
              </a:rPr>
              <a:t>யசோதர காவியம்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1"/>
              </a:rPr>
              <a:t>நாககுமார காவியம்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12"/>
              </a:rPr>
              <a:t>உதயணகுமார காவியம்</a:t>
            </a:r>
            <a:r>
              <a:rPr lang="ta-IN" dirty="0"/>
              <a:t> 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9"/>
              </a:rPr>
              <a:t>சூளாமணி</a:t>
            </a:r>
            <a:r>
              <a:rPr lang="ta-IN" dirty="0"/>
              <a:t> </a:t>
            </a:r>
            <a:r>
              <a:rPr lang="ta-IN" b="1" dirty="0"/>
              <a:t>·</a:t>
            </a:r>
            <a:endParaRPr lang="ta-IN" dirty="0"/>
          </a:p>
          <a:p>
            <a:pPr fontAlgn="ctr"/>
            <a:r>
              <a:rPr lang="ta-IN" sz="19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  <a:hlinkClick r:id="rId26"/>
              </a:rPr>
              <a:t>பௌத்தக் காப்பியங்கள்</a:t>
            </a:r>
            <a:endParaRPr lang="ta-IN" sz="195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ctr"/>
            <a:r>
              <a:rPr lang="ta-IN" dirty="0">
                <a:hlinkClick r:id="rId4"/>
              </a:rPr>
              <a:t>மணிமேகலை</a:t>
            </a:r>
            <a:r>
              <a:rPr lang="ta-IN" dirty="0"/>
              <a:t> </a:t>
            </a:r>
            <a:r>
              <a:rPr lang="ta-IN" b="1" dirty="0"/>
              <a:t>·</a:t>
            </a:r>
            <a:r>
              <a:rPr lang="ta-IN" dirty="0"/>
              <a:t> </a:t>
            </a:r>
            <a:r>
              <a:rPr lang="ta-IN" dirty="0">
                <a:hlinkClick r:id="rId5"/>
              </a:rPr>
              <a:t>குண்டலகேசி</a:t>
            </a:r>
            <a:r>
              <a:rPr lang="ta-IN" dirty="0"/>
              <a:t> </a:t>
            </a:r>
            <a:r>
              <a:rPr lang="ta-IN" b="1" dirty="0"/>
              <a:t>·</a:t>
            </a:r>
            <a:endParaRPr lang="ta-IN" dirty="0"/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21056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677962"/>
            <a:ext cx="6447501" cy="3710310"/>
          </a:xfrm>
        </p:spPr>
        <p:txBody>
          <a:bodyPr>
            <a:normAutofit fontScale="70000" lnSpcReduction="20000"/>
          </a:bodyPr>
          <a:lstStyle/>
          <a:p>
            <a:r>
              <a:rPr lang="ta-IN" dirty="0">
                <a:solidFill>
                  <a:srgbClr val="FF0000"/>
                </a:solidFill>
              </a:rPr>
              <a:t>இசுலாமியப் பெரும் காப்பியங்கள்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ta-IN" dirty="0"/>
              <a:t>கனகாபிடேக மாலை · சீறாப்புராணம் · திருமணக் காட்சி · சின்னச் சீறா · முகைதீன் புராணம்  · நவமணி மாலை ·</a:t>
            </a: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ta-IN" b="1" dirty="0">
                <a:solidFill>
                  <a:srgbClr val="FF0000"/>
                </a:solidFill>
              </a:rPr>
              <a:t>இசுலாமியச் சிறு காப்பியங்கள்</a:t>
            </a:r>
          </a:p>
          <a:p>
            <a:r>
              <a:rPr lang="ta-IN" dirty="0"/>
              <a:t>மிகுராசு மாலை </a:t>
            </a:r>
          </a:p>
          <a:p>
            <a:pPr>
              <a:buNone/>
            </a:pPr>
            <a:r>
              <a:rPr lang="ta-IN" dirty="0">
                <a:solidFill>
                  <a:srgbClr val="FF0000"/>
                </a:solidFill>
              </a:rPr>
              <a:t>கிறித்தவக் காப்பியங்கள்</a:t>
            </a:r>
          </a:p>
          <a:p>
            <a:r>
              <a:rPr lang="ta-IN" dirty="0"/>
              <a:t>தேம்பாவணி </a:t>
            </a:r>
            <a:r>
              <a:rPr lang="en-US" dirty="0"/>
              <a:t>,</a:t>
            </a:r>
            <a:r>
              <a:rPr lang="ta-IN" dirty="0"/>
              <a:t>இயேசு காவியம் </a:t>
            </a:r>
            <a:endParaRPr lang="en-US" dirty="0"/>
          </a:p>
          <a:p>
            <a:pPr>
              <a:buNone/>
            </a:pPr>
            <a:r>
              <a:rPr lang="ta-IN" dirty="0">
                <a:solidFill>
                  <a:srgbClr val="FF0000"/>
                </a:solidFill>
              </a:rPr>
              <a:t>தமிழின் தற்காலக் காப்பியங்கள்</a:t>
            </a:r>
          </a:p>
          <a:p>
            <a:r>
              <a:rPr lang="ta-IN" dirty="0"/>
              <a:t>பாரதசக்தி மகாகாவியம் · இராவண காவியம் </a:t>
            </a:r>
          </a:p>
          <a:p>
            <a:pPr>
              <a:buNone/>
            </a:pPr>
            <a:r>
              <a:rPr lang="ta-IN" b="1" dirty="0">
                <a:solidFill>
                  <a:srgbClr val="FF0000"/>
                </a:solidFill>
              </a:rPr>
              <a:t>ஈழத்துக் காப்பியங்கள்</a:t>
            </a:r>
          </a:p>
          <a:p>
            <a:r>
              <a:rPr lang="ta-IN" dirty="0"/>
              <a:t>கண்ணகி வழக்குரைக் காவியம்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672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3884"/>
            <a:ext cx="7467600" cy="1143000"/>
          </a:xfrm>
        </p:spPr>
        <p:txBody>
          <a:bodyPr/>
          <a:lstStyle/>
          <a:p>
            <a:r>
              <a:rPr lang="en-IN" b="1" dirty="0" err="1">
                <a:solidFill>
                  <a:schemeClr val="accent1"/>
                </a:solidFill>
              </a:rPr>
              <a:t>தமிழகத்தில்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b="1" dirty="0" err="1">
                <a:solidFill>
                  <a:schemeClr val="accent1"/>
                </a:solidFill>
              </a:rPr>
              <a:t>சமண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b="1" dirty="0" err="1">
                <a:solidFill>
                  <a:schemeClr val="accent1"/>
                </a:solidFill>
              </a:rPr>
              <a:t>பௌத்த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b="1" dirty="0" err="1">
                <a:solidFill>
                  <a:schemeClr val="accent1"/>
                </a:solidFill>
              </a:rPr>
              <a:t>சமயங்களின்</a:t>
            </a:r>
            <a:r>
              <a:rPr lang="en-IN" b="1" dirty="0">
                <a:solidFill>
                  <a:schemeClr val="accent1"/>
                </a:solidFill>
              </a:rPr>
              <a:t> </a:t>
            </a:r>
            <a:r>
              <a:rPr lang="en-IN" b="1" dirty="0" err="1">
                <a:solidFill>
                  <a:schemeClr val="accent1"/>
                </a:solidFill>
              </a:rPr>
              <a:t>தாக்கம்</a:t>
            </a:r>
            <a:endParaRPr lang="en-IN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24800" cy="4873752"/>
          </a:xfrm>
        </p:spPr>
        <p:txBody>
          <a:bodyPr/>
          <a:lstStyle/>
          <a:p>
            <a:r>
              <a:rPr lang="en-IN" dirty="0"/>
              <a:t>1. </a:t>
            </a:r>
            <a:r>
              <a:rPr lang="en-IN" dirty="0" err="1"/>
              <a:t>நிலையாமை</a:t>
            </a:r>
            <a:r>
              <a:rPr lang="en-IN" dirty="0"/>
              <a:t> ( </a:t>
            </a:r>
            <a:r>
              <a:rPr lang="en-IN" dirty="0" err="1"/>
              <a:t>யாக்கை</a:t>
            </a:r>
            <a:r>
              <a:rPr lang="en-IN" dirty="0"/>
              <a:t>, </a:t>
            </a:r>
            <a:r>
              <a:rPr lang="en-IN" dirty="0" err="1"/>
              <a:t>செல்வம்</a:t>
            </a:r>
            <a:r>
              <a:rPr lang="en-IN" dirty="0"/>
              <a:t>, </a:t>
            </a:r>
            <a:r>
              <a:rPr lang="en-IN" dirty="0" err="1"/>
              <a:t>உலகம்</a:t>
            </a:r>
            <a:r>
              <a:rPr lang="en-IN" dirty="0"/>
              <a:t>)</a:t>
            </a:r>
          </a:p>
          <a:p>
            <a:r>
              <a:rPr lang="en-IN" dirty="0"/>
              <a:t>2. </a:t>
            </a:r>
            <a:r>
              <a:rPr lang="en-IN" dirty="0" err="1"/>
              <a:t>கொல்லாமை</a:t>
            </a:r>
            <a:endParaRPr lang="en-IN" dirty="0"/>
          </a:p>
          <a:p>
            <a:r>
              <a:rPr lang="en-IN" dirty="0"/>
              <a:t>3. </a:t>
            </a:r>
            <a:r>
              <a:rPr lang="en-IN" dirty="0" err="1"/>
              <a:t>கள்ளுண்ணாமை</a:t>
            </a:r>
            <a:endParaRPr lang="en-IN" dirty="0"/>
          </a:p>
          <a:p>
            <a:r>
              <a:rPr lang="en-IN" dirty="0"/>
              <a:t>4. </a:t>
            </a:r>
            <a:r>
              <a:rPr lang="en-IN" dirty="0" err="1"/>
              <a:t>துறவறம்</a:t>
            </a:r>
            <a:endParaRPr lang="en-IN" dirty="0"/>
          </a:p>
          <a:p>
            <a:r>
              <a:rPr lang="en-IN" dirty="0"/>
              <a:t>5. </a:t>
            </a:r>
            <a:r>
              <a:rPr lang="en-IN" dirty="0" err="1"/>
              <a:t>பிறவிச்</a:t>
            </a:r>
            <a:r>
              <a:rPr lang="en-IN" dirty="0"/>
              <a:t> </a:t>
            </a:r>
            <a:r>
              <a:rPr lang="en-IN" dirty="0" err="1"/>
              <a:t>சுழற்சிக்</a:t>
            </a:r>
            <a:r>
              <a:rPr lang="en-IN" dirty="0"/>
              <a:t> </a:t>
            </a:r>
            <a:r>
              <a:rPr lang="en-IN" dirty="0" err="1"/>
              <a:t>கொள்கை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மேற்கண்ட</a:t>
            </a:r>
            <a:r>
              <a:rPr lang="en-IN" dirty="0"/>
              <a:t> </a:t>
            </a:r>
            <a:r>
              <a:rPr lang="en-IN" dirty="0" err="1"/>
              <a:t>கருத்துகள்</a:t>
            </a:r>
            <a:r>
              <a:rPr lang="en-IN" dirty="0"/>
              <a:t> </a:t>
            </a:r>
            <a:r>
              <a:rPr lang="en-IN" dirty="0" err="1"/>
              <a:t>சங்க</a:t>
            </a:r>
            <a:r>
              <a:rPr lang="en-IN" dirty="0"/>
              <a:t> </a:t>
            </a:r>
            <a:r>
              <a:rPr lang="en-IN" dirty="0" err="1"/>
              <a:t>இலக்கியத்தில்</a:t>
            </a:r>
            <a:r>
              <a:rPr lang="en-IN" dirty="0"/>
              <a:t> </a:t>
            </a:r>
            <a:r>
              <a:rPr lang="en-IN" dirty="0" err="1"/>
              <a:t>தொடங்கிப்</a:t>
            </a:r>
            <a:r>
              <a:rPr lang="en-IN" dirty="0"/>
              <a:t> </a:t>
            </a:r>
            <a:r>
              <a:rPr lang="en-IN" dirty="0" err="1"/>
              <a:t>பதினெண்</a:t>
            </a:r>
            <a:r>
              <a:rPr lang="en-IN" dirty="0"/>
              <a:t> </a:t>
            </a:r>
            <a:r>
              <a:rPr lang="en-IN" dirty="0" err="1"/>
              <a:t>கீழ்க்கணக்கில்</a:t>
            </a:r>
            <a:r>
              <a:rPr lang="en-IN" dirty="0"/>
              <a:t> </a:t>
            </a:r>
            <a:r>
              <a:rPr lang="en-IN" dirty="0" err="1"/>
              <a:t>வளர்ந்து</a:t>
            </a:r>
            <a:r>
              <a:rPr lang="en-IN" dirty="0"/>
              <a:t> </a:t>
            </a:r>
            <a:r>
              <a:rPr lang="en-IN" dirty="0" err="1"/>
              <a:t>காப்பியங்களில்</a:t>
            </a:r>
            <a:r>
              <a:rPr lang="en-IN" dirty="0"/>
              <a:t> </a:t>
            </a:r>
            <a:r>
              <a:rPr lang="en-IN" dirty="0" err="1"/>
              <a:t>முழமையடைந்தது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3070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28601"/>
            <a:ext cx="8026399" cy="1600200"/>
          </a:xfrm>
        </p:spPr>
        <p:txBody>
          <a:bodyPr>
            <a:normAutofit fontScale="90000"/>
          </a:bodyPr>
          <a:lstStyle/>
          <a:p>
            <a:br>
              <a:rPr lang="en-IN" dirty="0"/>
            </a:br>
            <a:r>
              <a:rPr lang="en-GB" sz="3200" b="1" dirty="0" err="1">
                <a:solidFill>
                  <a:srgbClr val="FF0000"/>
                </a:solidFill>
              </a:rPr>
              <a:t>சைவ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சமயம்</a:t>
            </a:r>
            <a:r>
              <a:rPr lang="en-GB" sz="3200" b="1" dirty="0">
                <a:solidFill>
                  <a:srgbClr val="FF0000"/>
                </a:solidFill>
              </a:rPr>
              <a:t> -  </a:t>
            </a:r>
            <a:r>
              <a:rPr lang="en-IN" sz="3200" b="1" dirty="0" err="1">
                <a:solidFill>
                  <a:srgbClr val="FF0000"/>
                </a:solidFill>
              </a:rPr>
              <a:t>சிவன்</a:t>
            </a:r>
            <a:r>
              <a:rPr lang="en-IN" sz="3200" b="1" dirty="0">
                <a:solidFill>
                  <a:srgbClr val="FF0000"/>
                </a:solidFill>
              </a:rPr>
              <a:t> -</a:t>
            </a:r>
            <a:r>
              <a:rPr lang="en-GB" sz="3200" b="1" dirty="0">
                <a:solidFill>
                  <a:srgbClr val="FF0000"/>
                </a:solidFill>
              </a:rPr>
              <a:t>  </a:t>
            </a:r>
            <a:r>
              <a:rPr lang="en-GB" sz="3200" b="1" dirty="0" err="1">
                <a:solidFill>
                  <a:srgbClr val="FF0000"/>
                </a:solidFill>
              </a:rPr>
              <a:t>பன்னிரு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திருமுறைகள்</a:t>
            </a:r>
            <a:r>
              <a:rPr lang="en-GB" sz="3200" b="1" dirty="0">
                <a:solidFill>
                  <a:srgbClr val="FF0000"/>
                </a:solidFill>
              </a:rPr>
              <a:t> - </a:t>
            </a:r>
            <a:r>
              <a:rPr lang="en-GB" sz="3200" b="1" dirty="0" err="1">
                <a:solidFill>
                  <a:srgbClr val="FF0000"/>
                </a:solidFill>
              </a:rPr>
              <a:t>நாயன்மார்கள்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50152"/>
            <a:ext cx="7035799" cy="3517934"/>
          </a:xfrm>
        </p:spPr>
        <p:txBody>
          <a:bodyPr>
            <a:normAutofit/>
          </a:bodyPr>
          <a:lstStyle/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திருஞானசம்பந்தர்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இரண்டாம்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திருஞானசம்பந்தர்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மூன்றாம்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திருஞானசம்பந்தர்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நான்காம்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திருநாவுக்கரசர்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ஐந்தாம்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திருநாவுக்கரசர்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திருநாவுக்கரசர்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ஏழாம்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தேவாரம்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சுந்தரர்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190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5699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மரபு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பாறை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ஓவியங்கள்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ஓவியங்கள்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சிற்பக்</a:t>
            </a:r>
            <a:r>
              <a:rPr lang="en-GB" sz="4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கலை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dirty="0"/>
              <a:t>				</a:t>
            </a:r>
            <a:r>
              <a:rPr lang="en-GB" sz="3000" b="1" dirty="0" err="1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அலகு</a:t>
            </a:r>
            <a:r>
              <a:rPr lang="en-GB" sz="3000" b="1" dirty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II</a:t>
            </a:r>
          </a:p>
          <a:p>
            <a:pPr algn="just">
              <a:buNone/>
            </a:pP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நடுகல்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சிற்பங்கள்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ஐம்பொன்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சிலைகள்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பழங்குடியினர்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அவர்கள்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தயாரிக்கும்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கைவினைப்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பொருட்கள்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பொம்மைகள்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தேர்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செய்யும்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சுடுமண்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சிற்பங்கள்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நாட்டுப்புறத்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தெய்வங்கள்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குமரிமுனையில்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திருவள்ளுவர்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இசைக்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கருவிகள்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மிருதங்கம்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பறை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வீணை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யாழ்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நாதஸ்வரம்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சமூக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பொருளாதார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வாழ்வில்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கோவில்களின்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0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பங்கு</a:t>
            </a:r>
            <a:r>
              <a:rPr lang="en-GB" sz="3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457200"/>
            <a:ext cx="7950200" cy="5562600"/>
          </a:xfrm>
        </p:spPr>
        <p:txBody>
          <a:bodyPr>
            <a:normAutofit/>
          </a:bodyPr>
          <a:lstStyle/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எட்டாம்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திருவாசகம்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திருக்கோவையார்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மாணிக்கவாசகர்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ஒன்பதாம்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திருவிசைப்பா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திருப்பல்லாண்டு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திருமாளிகைத்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தேவர்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உள்ளிட்ட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ஒன்பது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பாடியவை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திருமந்திரம்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திருமூலர்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பதினொன்றாம்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தொகுப்பு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காரைக்கால்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அம்மையார்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உள்பட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பன்னிருவர்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பாடிய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பாடல்கள்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பன்னிரண்டாம்</a:t>
            </a:r>
            <a:r>
              <a:rPr lang="en-GB" sz="1800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b="1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திருமுறை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திருத்தொண்டர்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புராணம்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சேக்கிழார்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fontAlgn="t"/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பெரிய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புராணம்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86262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7226924" cy="838201"/>
          </a:xfrm>
        </p:spPr>
        <p:txBody>
          <a:bodyPr>
            <a:normAutofit/>
          </a:bodyPr>
          <a:lstStyle/>
          <a:p>
            <a:r>
              <a:rPr lang="en-GB" sz="2100" b="1" u="sng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வைணவ</a:t>
            </a:r>
            <a:r>
              <a:rPr lang="en-GB" sz="2100" b="1" u="sng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100" b="1" u="sng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சமயம்</a:t>
            </a:r>
            <a:r>
              <a:rPr lang="en-GB" sz="2100" b="1" u="sng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sz="2100" b="1" u="sng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திருமால்</a:t>
            </a:r>
            <a:r>
              <a:rPr lang="en-GB" sz="2100" b="1" u="sng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IN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GB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நாலாயிரத்</a:t>
            </a:r>
            <a:r>
              <a:rPr lang="en-GB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திவ்வியப்</a:t>
            </a:r>
            <a:r>
              <a:rPr lang="en-GB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பிரபந்தங்கள்</a:t>
            </a:r>
            <a:r>
              <a:rPr lang="en-GB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</a:t>
            </a:r>
            <a:r>
              <a:rPr lang="en-GB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பன்னிரு</a:t>
            </a:r>
            <a:r>
              <a:rPr lang="en-GB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1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ஆழ்வார்கள்</a:t>
            </a:r>
            <a:r>
              <a:rPr lang="en-GB" sz="21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sz="21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6289"/>
              </p:ext>
            </p:extLst>
          </p:nvPr>
        </p:nvGraphicFramePr>
        <p:xfrm>
          <a:off x="305632" y="1835360"/>
          <a:ext cx="8002666" cy="426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01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1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8528">
                <a:tc>
                  <a:txBody>
                    <a:bodyPr/>
                    <a:lstStyle/>
                    <a:p>
                      <a:pPr marL="228600" lvl="0" indent="-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பொய்கையாழ்வார்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முதல்</a:t>
                      </a: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திருவந்தாதி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பூதத்தாழ்வார்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இரண்டாம்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திருவந்தாதி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பேயாழ்வார்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மூன்றாம்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திருவந்தாதி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75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4.திருமழிசையாழ்வார்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நான்முகன்</a:t>
                      </a:r>
                      <a:r>
                        <a:rPr lang="en-GB" sz="800" dirty="0">
                          <a:effectLst/>
                        </a:rPr>
                        <a:t>   </a:t>
                      </a:r>
                      <a:r>
                        <a:rPr lang="en-GB" sz="800" dirty="0" err="1">
                          <a:effectLst/>
                        </a:rPr>
                        <a:t>திருவந்தாதி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திருச்சந்த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விருத்தம்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36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5.நம்மாழ்வார்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திருவிருத்தம்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திருவாசிரியம்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பெரிய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திருவந்தாதி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திருவாய்மொழி</a:t>
                      </a:r>
                      <a:r>
                        <a:rPr lang="en-GB" sz="800" dirty="0">
                          <a:effectLst/>
                        </a:rPr>
                        <a:t>(1-10)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822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குலசேகராழ்வார்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பெருமாள்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திருமொழி</a:t>
                      </a:r>
                      <a:r>
                        <a:rPr lang="en-GB" sz="800" dirty="0">
                          <a:effectLst/>
                        </a:rPr>
                        <a:t> (1-11 </a:t>
                      </a:r>
                      <a:r>
                        <a:rPr lang="en-GB" sz="800" dirty="0" err="1">
                          <a:effectLst/>
                        </a:rPr>
                        <a:t>பத்து</a:t>
                      </a:r>
                      <a:r>
                        <a:rPr lang="en-GB" sz="800" dirty="0">
                          <a:effectLst/>
                        </a:rPr>
                        <a:t>)</a:t>
                      </a:r>
                      <a:endParaRPr lang="en-IN" sz="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26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7.திருமங்கையாழ்வார்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பெரிய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திருமொழி</a:t>
                      </a:r>
                      <a:r>
                        <a:rPr lang="en-GB" sz="800" dirty="0">
                          <a:effectLst/>
                        </a:rPr>
                        <a:t> (1-11 </a:t>
                      </a:r>
                      <a:r>
                        <a:rPr lang="en-GB" sz="800" dirty="0" err="1">
                          <a:effectLst/>
                        </a:rPr>
                        <a:t>பத்து</a:t>
                      </a:r>
                      <a:r>
                        <a:rPr lang="en-GB" sz="800" dirty="0">
                          <a:effectLst/>
                        </a:rPr>
                        <a:t>), </a:t>
                      </a:r>
                      <a:r>
                        <a:rPr lang="en-GB" sz="800" dirty="0" err="1">
                          <a:effectLst/>
                        </a:rPr>
                        <a:t>திருக்குறுந்தாண்டகம்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பெரிய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திருமடல்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சிறிய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திருமடல்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திருவெழுகூற்றிருக்கை</a:t>
                      </a:r>
                      <a:r>
                        <a:rPr lang="en-GB" sz="800" dirty="0">
                          <a:effectLst/>
                        </a:rPr>
                        <a:t>.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8.தொண்டரடிப் </a:t>
                      </a:r>
                      <a:r>
                        <a:rPr lang="en-GB" sz="800" dirty="0" err="1">
                          <a:solidFill>
                            <a:schemeClr val="tx1"/>
                          </a:solidFill>
                          <a:effectLst/>
                        </a:rPr>
                        <a:t>பொடியாழ்வார்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திருப்பள்ளியெழுச்சி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திருமலை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9.திருப்பாணாழ்வார்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அமலனாதி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பிரான்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10.பெரியாழ்வார்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திருப்பல்லாண்டு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திருமொழி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52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11.ஆண்டாள்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நாச்சியர்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திருமொழி</a:t>
                      </a:r>
                      <a:r>
                        <a:rPr lang="en-GB" sz="800" dirty="0">
                          <a:effectLst/>
                        </a:rPr>
                        <a:t>, </a:t>
                      </a:r>
                      <a:r>
                        <a:rPr lang="en-GB" sz="800" dirty="0" err="1">
                          <a:effectLst/>
                        </a:rPr>
                        <a:t>திருப்பாவை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673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n-GB" sz="800" dirty="0">
                          <a:solidFill>
                            <a:schemeClr val="tx1"/>
                          </a:solidFill>
                          <a:effectLst/>
                        </a:rPr>
                        <a:t>12.மதுரகவியாழ்வார்</a:t>
                      </a:r>
                      <a:endParaRPr lang="en-IN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800" dirty="0" err="1">
                          <a:effectLst/>
                        </a:rPr>
                        <a:t>கண்ணிநுண்</a:t>
                      </a:r>
                      <a:r>
                        <a:rPr lang="en-GB" sz="800" dirty="0">
                          <a:effectLst/>
                        </a:rPr>
                        <a:t> </a:t>
                      </a:r>
                      <a:r>
                        <a:rPr lang="en-GB" sz="800" dirty="0" err="1">
                          <a:effectLst/>
                        </a:rPr>
                        <a:t>சிறுதாம்பு</a:t>
                      </a:r>
                      <a:endParaRPr lang="en-IN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846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85801"/>
            <a:ext cx="6447501" cy="685799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		</a:t>
            </a:r>
            <a:r>
              <a:rPr lang="en-GB" b="1" dirty="0" err="1">
                <a:solidFill>
                  <a:srgbClr val="FF0000"/>
                </a:solidFill>
              </a:rPr>
              <a:t>சிற்றிலக்கியங்கள்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778474"/>
            <a:ext cx="7645400" cy="46985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dirty="0"/>
          </a:p>
          <a:p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வீடு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என்னும்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நூற்பயனுள்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ஏதேனும்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ஒன்று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குறைந்து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வந்தாலோ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ஏதேனும்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ஒன்றை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மட்டும்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பாடியிருந்தாலோ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அவை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என்றழைக்கப்படுகின்றன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அளவில்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சிறியதாகவும்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பக்தி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பொருள்களில்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ஏதேனும்ஒன்றைப்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பற்றி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மட்டும்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பாடப்படுவதும்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சிற்றிலக்கியமாகும்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சிற்றிலக்கியங்களின்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எண்ணிக்கைப்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பொதுவாக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96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குறிப்பிடப்படுகிறது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endParaRPr lang="en-GB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இவற்றுள்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ஆற்றுப்படை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கோவை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பரணி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தூது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குறவஞ்சி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முதலிய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வகைகள்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குறிப்பிடத்தக்கவையாகும்</a:t>
            </a:r>
            <a:r>
              <a:rPr lang="en-GB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94133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762000"/>
            <a:ext cx="7797799" cy="5562600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ஆற்றுப்படை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பரிசில்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பெற்ற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புரவலர்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ஒருவர்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பரிசில்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விரும்பு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ஒருவரை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ஆற்றுப்படுத்துவது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ஆற்றுப்படை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சங்கஇலக்கியத்தில்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தோன்றி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கி.பி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நூற்றாண்டு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வளர்ந்து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தற்போது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பெருமளவை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எட்டியுள்ளது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பத்துப்பாட்டு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என்பது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நூலில்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ஒவ்வொரு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பாடலிலுள்ள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இறுதி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எழுத்து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அசை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ஏதேனும்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ஒன்று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அதற்கடுத்து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முதலடியாக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வரும்படி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அமைத்துப்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பாடுவது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அந்தாதி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அற்புதத்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திருவந்தாதி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கோவை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ஓர்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கூறாகிய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அகப்பொருள்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இலக்கணமாகிய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அனைத்துத்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துறைகளிலும்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நிரல்பட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கோர்த்து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கற்பனைச்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செறிவுடன்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அகப்பொருள்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சிற்றிலக்கியமே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திருக்கோவையார்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பாண்டிக்கோவை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494020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457200"/>
            <a:ext cx="7645399" cy="5867400"/>
          </a:xfrm>
        </p:spPr>
        <p:txBody>
          <a:bodyPr>
            <a:normAutofit fontScale="85000" lnSpcReduction="20000"/>
          </a:bodyPr>
          <a:lstStyle/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இறைவனின்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திருவுருவோ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பெருமகனோ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அரசனோ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ஆகியவற்றுள்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ஏதேனும்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ஓர்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ஊர்தியில்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பவனி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வரும்போது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பேதை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பெதும்மை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மங்கை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மடந்தை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அரிவை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தெரிவை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பேரிளம்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எழுபருவ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மகளிரும்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தலைவனைக்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கண்டு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பாடப்பெற்ற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சிற்றிலக்கியமே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திருக்கைலாய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ஞான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r>
              <a:rPr lang="en-US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US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(12) +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(16))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கலவை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பொருள்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பல்வேறு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செய்யுள்களும்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அகப்பொருள்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புறப்பொருள்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கூறுபாடுகளும்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நிறைந்து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பெருமிதம்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வெகுளி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முதலான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பல்சுவைகளும்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செறிந்த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சிற்றிலக்கியமே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நந்தி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கலம்பகம்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மருத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மக்களின்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வாழ்க்கையை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விரித்துரைப்பது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இலக்கியமாகும்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முக்கூடற்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782367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533400"/>
            <a:ext cx="7645399" cy="5638800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endParaRPr lang="en-GB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ts val="0"/>
              </a:spcBef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இறைவனையோ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அரசனையோ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பாட்டுடைத்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தலைவனையோ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பாட்டுடைத்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தலைவியையோ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குழந்தையாக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எண்ணிப்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பத்துப்பருவங்களாகப்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பகுத்துப்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பாடுவது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இலக்கியமாகும்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இரண்டு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வகைப்படும்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ஆண்பாற்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2.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பெண்பாற்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காப்பு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செங்கீரை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தால்,சப்பாணி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முத்தம்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வருகை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அம்புலி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சிற்றில்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சிறுதேர்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சிறுபறை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அம்மானை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நீரால்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ஊசல்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குலோத்துங்கன்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பிள்ளைத்தமிழ்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பரணி</a:t>
            </a:r>
            <a:endParaRPr lang="en-GB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போர்களத்தில்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ஆயிரம்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யானைகளை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வென்ற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வீரன்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ஒருவனின்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மீது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பாடப்படுவது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பரணி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கலிங்கத்துப்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பரணி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தூது</a:t>
            </a:r>
            <a:r>
              <a:rPr lang="en-GB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ஒருவர்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கருத்தை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இன்னொருவருக்குத்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தெரிவிக்க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இடையே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பிரிதொருவரை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அனுப்புவது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தூது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எனப்படும்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நெஞ்சுவிடு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தூது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குறவஞ்சி</a:t>
            </a:r>
            <a:endParaRPr lang="en-US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பாட்டுடைத்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தலைவனை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அவனது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உலாவின்போது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கண்டு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காதல்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தலைவி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ஒருத்திக்கு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குலகுறத்தி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குறிச்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சொல்வதாக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அமைவது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குற்வஞ்சி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இலக்கியமாகும்</a:t>
            </a:r>
            <a:r>
              <a:rPr lang="en-US" dirty="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>
              <a:buNone/>
            </a:pP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சான்று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குற்றாலக்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குறவஞ்சி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033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தமிழில்</a:t>
            </a:r>
            <a:r>
              <a:rPr lang="en-GB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நவீன</a:t>
            </a:r>
            <a:r>
              <a:rPr lang="en-GB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இலக்கியத்தின்</a:t>
            </a:r>
            <a:r>
              <a:rPr lang="en-GB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</a:t>
            </a:r>
            <a:endParaRPr lang="en-IN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err="1"/>
              <a:t>உரைநடை</a:t>
            </a:r>
            <a:r>
              <a:rPr lang="en-IN" dirty="0"/>
              <a:t> &amp; </a:t>
            </a:r>
            <a:r>
              <a:rPr lang="en-IN" dirty="0" err="1"/>
              <a:t>கவிதை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நாவல்</a:t>
            </a:r>
            <a:endParaRPr lang="en-IN" dirty="0"/>
          </a:p>
          <a:p>
            <a:r>
              <a:rPr lang="en-IN" dirty="0" err="1"/>
              <a:t>சிறுகதை</a:t>
            </a:r>
            <a:endParaRPr lang="en-IN" dirty="0"/>
          </a:p>
          <a:p>
            <a:r>
              <a:rPr lang="en-IN" dirty="0" err="1"/>
              <a:t>கட்டுரை</a:t>
            </a:r>
            <a:endParaRPr lang="en-IN" dirty="0"/>
          </a:p>
          <a:p>
            <a:r>
              <a:rPr lang="en-IN" dirty="0" err="1"/>
              <a:t>நாடகம்</a:t>
            </a:r>
            <a:endParaRPr lang="en-IN" dirty="0"/>
          </a:p>
          <a:p>
            <a:endParaRPr lang="en-IN" dirty="0"/>
          </a:p>
          <a:p>
            <a:r>
              <a:rPr lang="en-IN" dirty="0" err="1"/>
              <a:t>மரபுக்</a:t>
            </a:r>
            <a:r>
              <a:rPr lang="en-IN" dirty="0"/>
              <a:t> </a:t>
            </a:r>
            <a:r>
              <a:rPr lang="en-IN" dirty="0" err="1"/>
              <a:t>கவிதை</a:t>
            </a:r>
            <a:endParaRPr lang="en-IN" dirty="0"/>
          </a:p>
          <a:p>
            <a:r>
              <a:rPr lang="en-IN" dirty="0" err="1"/>
              <a:t>புதுக்</a:t>
            </a:r>
            <a:r>
              <a:rPr lang="en-IN" dirty="0"/>
              <a:t> </a:t>
            </a:r>
            <a:r>
              <a:rPr lang="en-IN" dirty="0" err="1"/>
              <a:t>கவிதை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686409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762000"/>
            <a:ext cx="3835399" cy="99466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			</a:t>
            </a:r>
            <a:br>
              <a:rPr lang="en-IN" dirty="0"/>
            </a:br>
            <a:r>
              <a:rPr lang="en-US" sz="31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பாரதியார்</a:t>
            </a:r>
            <a:endParaRPr lang="en-IN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30" y="2405664"/>
            <a:ext cx="7842770" cy="4223735"/>
          </a:xfrm>
        </p:spPr>
        <p:txBody>
          <a:bodyPr>
            <a:normAutofit/>
          </a:bodyPr>
          <a:lstStyle/>
          <a:p>
            <a:pPr lvl="0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கவிஞர்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எழுத்தாளர்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இதழாளர்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சமூகத்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சீர்திருத்தச்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சிந்தனையாளர்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விடுதலைப்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போராட்ட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வீரர்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எனப்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பன்முக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ஆற்றல்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கொண்டவர்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சுப்பிரமணிய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பாரதியார்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இந்தியா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விஜயா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முதலான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இதழ்களை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நடத்தி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விடுதலைப்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போருக்கு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வித்திட்டவர்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கவிதைகள்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மட்டுமன்றி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சந்திரிகையின்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கதை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தராசு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உள்ளிட்ட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உரைநடை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நூல்களையும்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வசன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கவிதைகளையும்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சீட்டுக்கவிதைகளையும்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எழுதியவர்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சிந்துக்குத்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தந்தை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செந்தமிழ்த்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தேனீ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புதிய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அறிஞன்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மறவன்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என்றொல்லாம்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இவரைப்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புகழ்ந்துள்ளார்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lvl="1" algn="ctr">
              <a:spcBef>
                <a:spcPts val="0"/>
              </a:spcBef>
              <a:buNone/>
            </a:pPr>
            <a:r>
              <a:rPr lang="en-US" sz="16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ta-IN" sz="16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தேமதுரத் தமிழோசை உலகமெலாம்</a:t>
            </a:r>
          </a:p>
          <a:p>
            <a:pPr lvl="1" algn="ctr">
              <a:spcBef>
                <a:spcPts val="0"/>
              </a:spcBef>
              <a:buNone/>
            </a:pPr>
            <a:r>
              <a:rPr lang="ta-IN" sz="16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பரவும்வகை செய்தல் வேண்டும்</a:t>
            </a:r>
            <a:r>
              <a:rPr lang="en-US" sz="165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</a:t>
            </a:r>
            <a:endParaRPr lang="en-IN" sz="165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/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0"/>
            <a:ext cx="4278486" cy="2405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4074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284470"/>
            <a:ext cx="6447501" cy="4103802"/>
          </a:xfrm>
        </p:spPr>
        <p:txBody>
          <a:bodyPr>
            <a:normAutofit lnSpcReduction="10000"/>
          </a:bodyPr>
          <a:lstStyle/>
          <a:p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நாட்டுணர்வு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None/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செந்தமிழ்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நாடெனும்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போதினிலே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இன்பத்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பாயுது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காதினிலே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தந்தையார்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நாடென்ற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பேச்சினேலே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சக்தி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பிறக்குது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மூச்சினிலே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மொழியுணர்வு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</a:p>
          <a:p>
            <a:pPr>
              <a:buNone/>
            </a:pPr>
            <a:r>
              <a:rPr lang="en-IN" sz="1800" dirty="0"/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யாமறிந்த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புலவரிலே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கம்பனைப்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போல்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வள்ளுவர்போல்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இளங்கோ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வைப்போல்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பூமிதனில்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யாங்கணுமே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பிறந்ததில்லை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உண்மை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வெறும்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புகழ்ச்சியில்லை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ஊமையராய்ச்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செவிடர்களாய்க்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குருடர்களாய்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வாழ்கின்றோம்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ஒரு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சொற்</a:t>
            </a:r>
            <a:r>
              <a:rPr lang="en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கேளீர்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98644"/>
            <a:ext cx="3200400" cy="333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8295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27074"/>
            <a:ext cx="6619823" cy="4699415"/>
          </a:xfrm>
        </p:spPr>
        <p:txBody>
          <a:bodyPr>
            <a:normAutofit fontScale="92500" lnSpcReduction="10000"/>
          </a:bodyPr>
          <a:lstStyle/>
          <a:p>
            <a:r>
              <a:rPr lang="en-US" sz="165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தேசியவுணர்வு</a:t>
            </a:r>
            <a:r>
              <a:rPr lang="en-US" sz="165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டுவோமே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பள்ளுப்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பாடுவோமே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ஆனந்த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சுதந்திரம்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அடைந்துவிட்டோமென்று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ஆடுவோமே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பள்ளுப்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பாடுவோமே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ஆனந்த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சுதந்திரம்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அடைந்துவிட்டோமென்று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ஆடுவோமே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பள்ளுப்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பாடுவோமே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ஆனந்த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சுதந்திரம்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அடைந்துவிட்டோமென்று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ஆடுவோமே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பெண்ணுரிமை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>
              <a:spcBef>
                <a:spcPts val="0"/>
              </a:spcBef>
              <a:buNone/>
            </a:pPr>
            <a:r>
              <a:rPr lang="en-IN" dirty="0"/>
              <a:t>	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கும்மியடி!தமிழ்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முழுதும்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குலுங்கிடக்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கைகொட்டிக்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கும்மியடி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</a:p>
          <a:p>
            <a:pPr>
              <a:spcBef>
                <a:spcPts val="0"/>
              </a:spcBef>
              <a:buNone/>
            </a:pP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பட்டங்கள்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ஆள்வதும்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சட்டங்கள்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செய்வதும்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பாரினிற்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பெண்கள்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நடத்த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வந்தோம்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எட்டு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மறிவினில்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ஆணுக்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கிங்கேபெண்</a:t>
            </a:r>
            <a:b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இளைப்பில்லை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கணென்று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கும்மியடி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 (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கும்மி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8477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br>
              <a:rPr lang="en-GB" sz="2800" dirty="0"/>
            </a:b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நாட்டுபுறக்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கலைகள்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வீர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600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விளையாட்டுகள்</a:t>
            </a:r>
            <a:r>
              <a:rPr lang="en-GB" sz="36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/>
              <a:t>				</a:t>
            </a:r>
            <a:r>
              <a:rPr lang="en-GB" sz="2800" b="1" dirty="0" err="1">
                <a:solidFill>
                  <a:srgbClr val="0000FF"/>
                </a:solidFill>
              </a:rPr>
              <a:t>அலகு</a:t>
            </a:r>
            <a:r>
              <a:rPr lang="en-GB" sz="2800" b="1" dirty="0">
                <a:solidFill>
                  <a:srgbClr val="0000FF"/>
                </a:solidFill>
              </a:rPr>
              <a:t> – III</a:t>
            </a:r>
          </a:p>
          <a:p>
            <a:pPr algn="just">
              <a:buNone/>
            </a:pPr>
            <a:endParaRPr lang="en-GB" sz="2800" dirty="0"/>
          </a:p>
          <a:p>
            <a:pPr algn="just">
              <a:buNone/>
            </a:pPr>
            <a:r>
              <a:rPr lang="en-GB" sz="2800" dirty="0"/>
              <a:t> 	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தெருக்கூத்து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கரகாட்டம்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வில்லுப்பாட்டு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கணியான்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கூத்து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ஒயிலாட்டம்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தோல்பாவைக்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கூத்து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சிலம்பாட்டம்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வளரி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புலியாட்டம்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தமிழர்களின்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விளையாட்டுகள்</a:t>
            </a:r>
            <a:endParaRPr lang="en-GB" sz="2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408139"/>
            <a:ext cx="6447501" cy="3980133"/>
          </a:xfrm>
        </p:spPr>
        <p:txBody>
          <a:bodyPr>
            <a:normAutofit fontScale="92500" lnSpcReduction="20000"/>
          </a:bodyPr>
          <a:lstStyle/>
          <a:p>
            <a:r>
              <a:rPr lang="en-US" sz="165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அறிவியல்</a:t>
            </a:r>
            <a:r>
              <a:rPr lang="en-US" sz="165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5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பார்வை</a:t>
            </a:r>
            <a:endParaRPr lang="en-US" sz="165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None/>
            </a:pP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காசி நகர்ப் புலவர் பேசும் உரைதான்</a:t>
            </a:r>
          </a:p>
          <a:p>
            <a:pPr>
              <a:buNone/>
            </a:pP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காஞ்சியில் கேட்பதற்கோர் கருவி செய்வோம்</a:t>
            </a:r>
          </a:p>
          <a:p>
            <a:pPr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……………………………………………………….</a:t>
            </a:r>
          </a:p>
          <a:p>
            <a:pPr>
              <a:buNone/>
            </a:pP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ஆயுதம் செய்வோம், நல்ல காகிதம் செய்வோம்</a:t>
            </a:r>
          </a:p>
          <a:p>
            <a:pPr>
              <a:buNone/>
            </a:pP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ஆலைகள் வைப்போம் கல்விச் சாலைகள் வைப்போம் 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165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165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சமுதாய</a:t>
            </a:r>
            <a:r>
              <a:rPr lang="en-US" sz="165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65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உணர்வு</a:t>
            </a:r>
            <a:r>
              <a:rPr lang="en-US" sz="165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sz="165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சாதிகள் இல்லையடி பாப்பா குலத் </a:t>
            </a:r>
          </a:p>
          <a:p>
            <a:pPr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தாழ்ச்சி உயர்ச்சி சொல்லல் பாவம் </a:t>
            </a:r>
          </a:p>
          <a:p>
            <a:pPr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நீதி உயர்ந்த மதி கல்வி அன்பு</a:t>
            </a:r>
          </a:p>
          <a:p>
            <a:pPr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நிறைய வுடையவர்கள் மேலோர்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6469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078" y="1314450"/>
            <a:ext cx="5932423" cy="48718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</a:t>
            </a:r>
            <a:r>
              <a:rPr lang="en-US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பாரதிதாசன்</a:t>
            </a:r>
            <a:br>
              <a:rPr lang="en-IN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IN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0"/>
            <a:ext cx="6705600" cy="5105400"/>
          </a:xfrm>
        </p:spPr>
        <p:txBody>
          <a:bodyPr>
            <a:normAutofit/>
          </a:bodyPr>
          <a:lstStyle/>
          <a:p>
            <a:pPr lvl="0" algn="just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பாரதிதாசனின்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இயற்பெயர்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கனக.சுப்புரத்தினம்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பாரதியின்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கவிதை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மீதுகொண்ட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ஈர்ப்பினால்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என்று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தம்பெயரை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மாற்றிக்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கொண்டார்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lvl="0" algn="just"/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பாண்டியன்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பரிசு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அழகின்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சிரிப்பு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இருண்ட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வீடு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குடும்ப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விளக்கு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தமிழியக்கம்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உள்ளிட்டவை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இவரது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படைப்புகள்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lvl="0" algn="just"/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இயற்றிய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கவிதைகள்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அனைத்தும்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பாவேந்தர்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பாரதிதாசன்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கவிதைகள்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என்னும்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பெயரில்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தொகுக்கப்பட்டுள்ளன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lvl="0" algn="just"/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just"/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இவரது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‘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பிசிராந்தையார்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நாடக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நூலுக்குச்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சாகித்திய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அகாதெமி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விருது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வழங்கப்பட்டுள்ளது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75" y="71437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8694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205772"/>
            <a:ext cx="6447501" cy="41825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நாட்டுணர்வு</a:t>
            </a:r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சங்கே முழங்கு சங்கே முழங்கு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சங்கே முழங்கு சங்கே முழங்கு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 வாழ்வும் எங்கள் வளமும்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மங்காத தமிழென்று சங்கே முழங்கு சங்கே முழங்கு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 வாழ்வும் எங்கள் வளமும்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மங்காத தமிழென்று சங்கே முழங்கு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 பகைவர் எங்கோ மறைந்தார்</a:t>
            </a:r>
          </a:p>
          <a:p>
            <a:pPr>
              <a:spcBef>
                <a:spcPts val="0"/>
              </a:spcBef>
              <a:buNone/>
            </a:pP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ta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இங்குள்ள தமிழர்கள் ஒன்றாதல் கண்டே</a:t>
            </a:r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மொழியுணர்வு</a:t>
            </a:r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 </a:t>
            </a: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தமிழுக்கும்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அமுதென்றுபேர்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அந்தத்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இன்பத்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உயிருக்கு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நேர்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தமிழுக்கு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நிலவென்று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 –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இன்பத்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சமுகத்தின்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விளைவுக்கு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நீர்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தமிழுக்கு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மணமென்று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!-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இன்பத்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471488">
              <a:spcBef>
                <a:spcPts val="0"/>
              </a:spcBef>
              <a:buNone/>
            </a:pP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வாழ்வுக்கு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நிருமித்த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ஊர்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தமிழுக்கு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மதுவென்று</a:t>
            </a:r>
            <a:r>
              <a:rPr lang="en-IN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!-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இன்பத்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71488">
              <a:spcBef>
                <a:spcPts val="0"/>
              </a:spcBef>
              <a:buNone/>
            </a:pP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எங்கள்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உரிமைச்செம்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பயிருக்கு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வேர்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  <a:endParaRPr lang="en-IN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I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72322"/>
            <a:ext cx="2971800" cy="498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9976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72044"/>
            <a:ext cx="6810947" cy="43284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பெண்ணுரிமை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கல்வியில்லாத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பெண்கள்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களர்நிலம்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அந்நிலத்தில்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புல்விளைந்திடலாம்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;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நல்ல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புதல்வர்கள்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விளைவதில்லை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!</a:t>
            </a:r>
            <a:endParaRPr lang="en-IN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70272" indent="-270272">
              <a:spcBef>
                <a:spcPts val="0"/>
              </a:spcBef>
              <a:buFont typeface="Wingdings" pitchFamily="2" charset="2"/>
              <a:buChar char="Ø"/>
            </a:pP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அறிவியல்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பார்வை</a:t>
            </a:r>
            <a:endParaRPr lang="en-US" sz="18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ஒன்றைத்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தின்றால்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இவ்வுலக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மக்கள்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பேசுவது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நன்றாகக்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கேட்கும்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மற்றொன்றை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வாயில்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போட்டல்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மண்ணுலகக்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காட்சி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எலாம்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மற்றங்இருந்தபடி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809625" indent="-270272">
              <a:spcBef>
                <a:spcPts val="0"/>
              </a:spcBef>
              <a:buNone/>
            </a:pP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கண்ணுக்கு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எதிரிலே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காணலாம்</a:t>
            </a:r>
            <a:r>
              <a:rPr lang="en-US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marL="270272" indent="-270272">
              <a:spcBef>
                <a:spcPts val="0"/>
              </a:spcBef>
            </a:pP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சமுதாய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உணர்வு</a:t>
            </a:r>
            <a:r>
              <a:rPr lang="en-US" sz="18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marL="809625" indent="-270272"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இருட்டறையில் உள்ளதடா உலகம், சாதி</a:t>
            </a:r>
          </a:p>
          <a:p>
            <a:pPr marL="809625" indent="-270272"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இருக்கின்ற தென்பானும் இருக்கின் றானே!</a:t>
            </a:r>
          </a:p>
          <a:p>
            <a:pPr marL="809625" indent="-270272"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மருட்டுகின்ற மதத்தலைவர் வாழ்கின்றாரே</a:t>
            </a:r>
          </a:p>
          <a:p>
            <a:pPr marL="809625" indent="-270272">
              <a:spcBef>
                <a:spcPts val="0"/>
              </a:spcBef>
              <a:buNone/>
            </a:pPr>
            <a:r>
              <a:rPr lang="ta-IN" sz="1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வாயடியும் கையடியும் மறைவதெந்நாள்?</a:t>
            </a: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06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1195586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தமிழர்களின்</a:t>
            </a:r>
            <a:r>
              <a:rPr lang="en-GB" sz="40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திணைக்</a:t>
            </a:r>
            <a:r>
              <a:rPr lang="en-GB" sz="40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40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கோட்பாடுகள்</a:t>
            </a:r>
            <a:endParaRPr lang="en-GB" sz="40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/>
          <a:lstStyle/>
          <a:p>
            <a:pPr algn="ctr">
              <a:buNone/>
            </a:pPr>
            <a:r>
              <a:rPr lang="en-GB" sz="2800" b="1" dirty="0" err="1">
                <a:solidFill>
                  <a:srgbClr val="0000FF"/>
                </a:solidFill>
              </a:rPr>
              <a:t>அலகு</a:t>
            </a:r>
            <a:r>
              <a:rPr lang="en-GB" sz="2800" b="1" dirty="0">
                <a:solidFill>
                  <a:srgbClr val="0000FF"/>
                </a:solidFill>
              </a:rPr>
              <a:t> – IV </a:t>
            </a:r>
            <a:endParaRPr lang="en-GB" dirty="0"/>
          </a:p>
          <a:p>
            <a:pPr algn="just">
              <a:buNone/>
            </a:pPr>
            <a:r>
              <a:rPr lang="en-GB" dirty="0"/>
              <a:t>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தமிழகத்தின்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தாவரங்களும்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விலங்குகளும்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தொல்காப்பியம்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புறக்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கோட்பாடுகள்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போற்றிய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அறக்கோட்பாடு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சங்ககாலத்தில்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தமிழகத்தில்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எழுத்தறிவும்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கல்வியும்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சங்ககால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நகரங்களும்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துறைமுகங்களும்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சங்ககாலத்தில்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ஏற்றுமதி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இறக்குமதி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கடல்கடந்த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நாடுகளில்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சோழர்களின்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வெற்றி</a:t>
            </a:r>
            <a:endParaRPr lang="en-GB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தேசிய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இயக்கம்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பண்பாட்டிற்குத்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தமிழர்களின்</a:t>
            </a:r>
            <a:r>
              <a:rPr lang="en-GB" sz="32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3200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பங்களிப்பு</a:t>
            </a:r>
            <a:endParaRPr lang="en-GB" sz="32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sz="3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</a:t>
            </a:r>
            <a:r>
              <a:rPr lang="en-GB" sz="32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அலகு</a:t>
            </a:r>
            <a:r>
              <a:rPr lang="en-GB" sz="3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V</a:t>
            </a:r>
          </a:p>
          <a:p>
            <a:pPr algn="just">
              <a:buNone/>
            </a:pP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விடுதலைப்போரில்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தமிழர்களின்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பங்கு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இந்தியாவின்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பிற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பகுதிகளின்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பண்பாட்டின்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தாக்கம்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-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சுயமாரியாதை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இயக்கம்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இந்திய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மருத்துவத்தில்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சித்த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மருத்துவத்தின்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பங்கு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கல்வெட்டுகள்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கையெழுத்துப்படிகள்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–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தமிழ்ப்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புத்தகங்களின்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அச்சு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வரலாறு</a:t>
            </a:r>
            <a:r>
              <a:rPr lang="en-GB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அலகு-1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மற்றும்</a:t>
            </a:r>
            <a:r>
              <a:rPr lang="en-GB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b="1" dirty="0" err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இலக்கியம்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sz="2800" b="1" dirty="0" err="1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  <a:p>
            <a:pPr algn="just"/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 என்பது மக்கள் படைத்துக் காக்கும் அரியதொரு கலை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</a:t>
            </a:r>
            <a:r>
              <a:rPr lang="en-GB" sz="2800" baseline="300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-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வரதராசன்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just"/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மக்களின்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செய்தித்தொடர்புக்கும்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அறிவு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வளர்ச்சிக்கும்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இன்றியமையாத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கருவி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ஆகும்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algn="just"/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மொழியின்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வழியாகவே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முன்னோர்களின்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அறிவுச்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செய்திகளும்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அறச்செய்திகளும்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அடுத்த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தலைமுறையினருக்கு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எடுத்துச்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செல்லப்படுகின்றன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</a:p>
          <a:p>
            <a:pPr algn="just">
              <a:buNone/>
            </a:pPr>
            <a:endParaRPr lang="en-GB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b="1" dirty="0"/>
            </a:br>
            <a:br>
              <a:rPr lang="en-GB" b="1" dirty="0"/>
            </a:br>
            <a:r>
              <a:rPr lang="ta-IN" sz="33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 குறித்த</a:t>
            </a:r>
            <a:r>
              <a:rPr lang="en-GB" sz="33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ta-IN" sz="3300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கருத்துகள்</a:t>
            </a:r>
            <a:br>
              <a:rPr lang="en-GB" sz="33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GB" sz="33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pPr algn="just"/>
            <a:r>
              <a:rPr lang="ta-IN" sz="2800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சபீர்</a:t>
            </a:r>
            <a:r>
              <a:rPr lang="en-GB" sz="2800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(1921)</a:t>
            </a:r>
            <a:r>
              <a:rPr lang="en-GB" sz="280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இயல்பாக ஒலிக்கக் கூடியதும்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பேச்சொலிகளின் மூலமாகத் தன்னகத்தே தோன்றக்கூடிய கருத்துகளையும் உணர்வுகளையும்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அசைவுகளையும் வெளிப்படுத்துவதும் மொழி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</a:t>
            </a:r>
          </a:p>
          <a:p>
            <a:pPr algn="just"/>
            <a:r>
              <a:rPr lang="ta-IN" sz="2800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நோம் சாம்ஸ்கி</a:t>
            </a:r>
            <a:r>
              <a:rPr lang="en-GB" sz="2800" b="1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(1957)</a:t>
            </a:r>
            <a:r>
              <a:rPr lang="en-GB" sz="2800" dirty="0">
                <a:solidFill>
                  <a:srgbClr val="9900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“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மொழியானது வாக்கியத் தொடர்களின் அமைப்பாகும் என்றும்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ta-IN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ஒவ்வொரு தொடர்களும் மொழிக் கூறுகளின் தொகுப்பினை உடையதாகும்</a:t>
            </a:r>
            <a:r>
              <a:rPr lang="en-GB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”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656</TotalTime>
  <Words>1110</Words>
  <Application>Microsoft Office PowerPoint</Application>
  <PresentationFormat>On-screen Show (4:3)</PresentationFormat>
  <Paragraphs>432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Oriel</vt:lpstr>
      <vt:lpstr>               வணக்கம்</vt:lpstr>
      <vt:lpstr>PowerPoint Presentation</vt:lpstr>
      <vt:lpstr>  மொழி மற்றும் இலக்கியம்</vt:lpstr>
      <vt:lpstr>           மரபு – பாறை ஓவியங்கள் முதல் நவீன ஓவியங்கள் – சிற்பக் கலை</vt:lpstr>
      <vt:lpstr>            நாட்டுபுறக் கலைகள் மற்றும் வீர விளையாட்டுகள் </vt:lpstr>
      <vt:lpstr>தமிழர்களின் திணைக் கோட்பாடுகள்</vt:lpstr>
      <vt:lpstr>இந்திய தேசிய இயக்கம் மற்றும் இந்திய பண்பாட்டிற்குத் தமிழர்களின் பங்களிப்பு</vt:lpstr>
      <vt:lpstr> அலகு-1 மொழி மற்றும் இலக்கியம்</vt:lpstr>
      <vt:lpstr>  மொழி குறித்த கருத்துகள் </vt:lpstr>
      <vt:lpstr>  இந்திய மொழிக்குடும்பங்கள் </vt:lpstr>
      <vt:lpstr>திராவிட மொழிகள்</vt:lpstr>
      <vt:lpstr>தென் திராவிட மொழிகள்</vt:lpstr>
      <vt:lpstr>நடுத்திராவிட மொழிகள்</vt:lpstr>
      <vt:lpstr>வடதிராவிட மொழிகள்</vt:lpstr>
      <vt:lpstr>PowerPoint Presentation</vt:lpstr>
      <vt:lpstr>உலகச் செம்மொழிகள் </vt:lpstr>
      <vt:lpstr>செம்மொழித் தகுதிகள்</vt:lpstr>
      <vt:lpstr>PowerPoint Presentation</vt:lpstr>
      <vt:lpstr>PowerPoint Presentation</vt:lpstr>
      <vt:lpstr>  இலக்கண வளமை</vt:lpstr>
      <vt:lpstr> தமிழ்ச் செவ்விலக்கியங்கள்</vt:lpstr>
      <vt:lpstr>சங்க இலக்கியத்தின் சமயச் சார்பற்ற தன்மை</vt:lpstr>
      <vt:lpstr>சங்க இலக்கியத்தின் சமயச் சார்பற்ற தன்மை -2</vt:lpstr>
      <vt:lpstr>சங்க இலக்கியத்தின் சமயச் சார்பற்ற தன்மை -3</vt:lpstr>
      <vt:lpstr>சங்க இலக்கியத்தின் சமயச் சார்பற்ற தன்மை -4</vt:lpstr>
      <vt:lpstr>சங்க இலக்கியத்தில் பகிர்தல் அறம்</vt:lpstr>
      <vt:lpstr>திருக்குறளில் மேலாண்மை </vt:lpstr>
      <vt:lpstr>PowerPoint Presentation</vt:lpstr>
      <vt:lpstr>PowerPoint Presentation</vt:lpstr>
      <vt:lpstr>  திட்டமிடல் – Planning (P) </vt:lpstr>
      <vt:lpstr>ஒழுங்கமைவு – Organising (O) </vt:lpstr>
      <vt:lpstr>PowerPoint Presentation</vt:lpstr>
      <vt:lpstr>   தமிழ்க் காப்பியங்கள்</vt:lpstr>
      <vt:lpstr>  ஐம்பெருங் காப்பியங்கள்</vt:lpstr>
      <vt:lpstr> ஐஞ்சிறு காப்பியங்கள்</vt:lpstr>
      <vt:lpstr>PowerPoint Presentation</vt:lpstr>
      <vt:lpstr>PowerPoint Presentation</vt:lpstr>
      <vt:lpstr>தமிழகத்தில் சமண பௌத்த சமயங்களின் தாக்கம்</vt:lpstr>
      <vt:lpstr> சைவ சமயம் -  சிவன் -  பன்னிரு திருமுறைகள் - நாயன்மார்கள் </vt:lpstr>
      <vt:lpstr>PowerPoint Presentation</vt:lpstr>
      <vt:lpstr>வைணவ சமயம் – திருமால்  நாலாயிரத் திவ்வியப் பிரபந்தங்கள் –பன்னிரு ஆழ்வார்கள் </vt:lpstr>
      <vt:lpstr>  சிற்றிலக்கியங்கள்</vt:lpstr>
      <vt:lpstr>PowerPoint Presentation</vt:lpstr>
      <vt:lpstr>PowerPoint Presentation</vt:lpstr>
      <vt:lpstr>PowerPoint Presentation</vt:lpstr>
      <vt:lpstr>தமிழில் நவீன இலக்கியத்தின் வளர்ச்சி</vt:lpstr>
      <vt:lpstr>       பாரதியார்</vt:lpstr>
      <vt:lpstr>PowerPoint Presentation</vt:lpstr>
      <vt:lpstr>PowerPoint Presentation</vt:lpstr>
      <vt:lpstr>PowerPoint Presentation</vt:lpstr>
      <vt:lpstr>   பாரதிதாசன்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மொழி மற்றும் இலக்கியம்</dc:title>
  <dc:creator>ஜானு தமிழ்</dc:creator>
  <cp:lastModifiedBy>VIJAYAKANTH KANNAN</cp:lastModifiedBy>
  <cp:revision>106</cp:revision>
  <dcterms:created xsi:type="dcterms:W3CDTF">2023-02-17T03:36:03Z</dcterms:created>
  <dcterms:modified xsi:type="dcterms:W3CDTF">2023-02-22T11:17:08Z</dcterms:modified>
</cp:coreProperties>
</file>